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257" r:id="rId3"/>
    <p:sldId id="285" r:id="rId4"/>
    <p:sldId id="453" r:id="rId5"/>
    <p:sldId id="491" r:id="rId6"/>
    <p:sldId id="365" r:id="rId7"/>
    <p:sldId id="492" r:id="rId8"/>
    <p:sldId id="484" r:id="rId9"/>
    <p:sldId id="483" r:id="rId10"/>
    <p:sldId id="495" r:id="rId11"/>
    <p:sldId id="496" r:id="rId12"/>
    <p:sldId id="497" r:id="rId13"/>
    <p:sldId id="498" r:id="rId14"/>
    <p:sldId id="486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07" r:id="rId23"/>
    <p:sldId id="508" r:id="rId24"/>
    <p:sldId id="509" r:id="rId25"/>
    <p:sldId id="510" r:id="rId26"/>
    <p:sldId id="511" r:id="rId27"/>
    <p:sldId id="513" r:id="rId28"/>
    <p:sldId id="514" r:id="rId29"/>
    <p:sldId id="488" r:id="rId30"/>
    <p:sldId id="489" r:id="rId31"/>
    <p:sldId id="518" r:id="rId32"/>
    <p:sldId id="519" r:id="rId33"/>
    <p:sldId id="520" r:id="rId34"/>
    <p:sldId id="521" r:id="rId35"/>
    <p:sldId id="522" r:id="rId36"/>
    <p:sldId id="523" r:id="rId37"/>
    <p:sldId id="287" r:id="rId38"/>
    <p:sldId id="493" r:id="rId39"/>
    <p:sldId id="487" r:id="rId40"/>
    <p:sldId id="425" r:id="rId41"/>
    <p:sldId id="347" r:id="rId42"/>
    <p:sldId id="515" r:id="rId43"/>
    <p:sldId id="516" r:id="rId44"/>
    <p:sldId id="517" r:id="rId45"/>
    <p:sldId id="524" r:id="rId46"/>
    <p:sldId id="525" r:id="rId47"/>
    <p:sldId id="526" r:id="rId48"/>
    <p:sldId id="527" r:id="rId49"/>
    <p:sldId id="528" r:id="rId50"/>
    <p:sldId id="529" r:id="rId51"/>
    <p:sldId id="530" r:id="rId52"/>
    <p:sldId id="531" r:id="rId53"/>
    <p:sldId id="532" r:id="rId54"/>
    <p:sldId id="533" r:id="rId55"/>
    <p:sldId id="534" r:id="rId56"/>
    <p:sldId id="535" r:id="rId57"/>
    <p:sldId id="426" r:id="rId58"/>
    <p:sldId id="429" r:id="rId59"/>
    <p:sldId id="428" r:id="rId60"/>
    <p:sldId id="538" r:id="rId61"/>
    <p:sldId id="539" r:id="rId62"/>
    <p:sldId id="540" r:id="rId63"/>
    <p:sldId id="541" r:id="rId64"/>
    <p:sldId id="542" r:id="rId65"/>
    <p:sldId id="543" r:id="rId66"/>
    <p:sldId id="544" r:id="rId67"/>
    <p:sldId id="545" r:id="rId68"/>
    <p:sldId id="546" r:id="rId69"/>
    <p:sldId id="547" r:id="rId70"/>
    <p:sldId id="548" r:id="rId71"/>
    <p:sldId id="536" r:id="rId72"/>
    <p:sldId id="537" r:id="rId73"/>
    <p:sldId id="427" r:id="rId74"/>
    <p:sldId id="344" r:id="rId75"/>
    <p:sldId id="350" r:id="rId76"/>
    <p:sldId id="351" r:id="rId77"/>
    <p:sldId id="352" r:id="rId78"/>
    <p:sldId id="353" r:id="rId79"/>
    <p:sldId id="357" r:id="rId80"/>
    <p:sldId id="281" r:id="rId8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E"/>
    <a:srgbClr val="FFE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87" d="100"/>
          <a:sy n="87" d="100"/>
        </p:scale>
        <p:origin x="96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3CD8D-D8A8-4E81-B607-842B8F9F346A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0DB9D3-FA2D-46A9-8E26-642D789921F4}" type="pres">
      <dgm:prSet presAssocID="{89F3CD8D-D8A8-4E81-B607-842B8F9F346A}" presName="diagram" presStyleCnt="0">
        <dgm:presLayoutVars>
          <dgm:dir/>
          <dgm:resizeHandles val="exact"/>
        </dgm:presLayoutVars>
      </dgm:prSet>
      <dgm:spPr/>
    </dgm:pt>
  </dgm:ptLst>
  <dgm:cxnLst>
    <dgm:cxn modelId="{A97D1F39-A455-4ECF-A30D-2C54D0E4E3B8}" type="presOf" srcId="{89F3CD8D-D8A8-4E81-B607-842B8F9F346A}" destId="{2A0DB9D3-FA2D-46A9-8E26-642D789921F4}" srcOrd="0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42425A-920A-41F3-B254-8695D345F9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05B3075-8B0D-4961-BF02-C9ADC3123B10}">
      <dgm:prSet phldrT="[Texto]"/>
      <dgm:spPr>
        <a:ln>
          <a:solidFill>
            <a:schemeClr val="tx1"/>
          </a:solidFill>
        </a:ln>
      </dgm:spPr>
      <dgm:t>
        <a:bodyPr/>
        <a:lstStyle/>
        <a:p>
          <a:pPr algn="just"/>
          <a:r>
            <a:rPr lang="pt-BR" b="1" dirty="0">
              <a:latin typeface="Montserrat" panose="00000500000000000000" pitchFamily="2" charset="0"/>
            </a:rPr>
            <a:t>Aspectos Introdutórios do Simples Nacional</a:t>
          </a:r>
        </a:p>
      </dgm:t>
    </dgm:pt>
    <dgm:pt modelId="{15187323-EC25-43E7-8E4C-4A1E9C30F885}" type="parTrans" cxnId="{AE500C8D-2035-4478-B6DC-EA603699EEEC}">
      <dgm:prSet/>
      <dgm:spPr/>
      <dgm:t>
        <a:bodyPr/>
        <a:lstStyle/>
        <a:p>
          <a:endParaRPr lang="pt-BR"/>
        </a:p>
      </dgm:t>
    </dgm:pt>
    <dgm:pt modelId="{E32CC1AE-1AF6-499E-A621-F51BD46FA57B}" type="sibTrans" cxnId="{AE500C8D-2035-4478-B6DC-EA603699EEEC}">
      <dgm:prSet/>
      <dgm:spPr/>
      <dgm:t>
        <a:bodyPr/>
        <a:lstStyle/>
        <a:p>
          <a:endParaRPr lang="pt-BR"/>
        </a:p>
      </dgm:t>
    </dgm:pt>
    <dgm:pt modelId="{88FF731D-BA44-4DE5-BEEE-FA3F1627537F}">
      <dgm:prSet phldrT="[Texto]"/>
      <dgm:spPr>
        <a:ln>
          <a:solidFill>
            <a:schemeClr val="tx1"/>
          </a:solidFill>
        </a:ln>
      </dgm:spPr>
      <dgm:t>
        <a:bodyPr/>
        <a:lstStyle/>
        <a:p>
          <a:pPr algn="just"/>
          <a:r>
            <a:rPr lang="pt-BR" b="1" dirty="0">
              <a:latin typeface="Montserrat" panose="00000500000000000000" pitchFamily="2" charset="0"/>
            </a:rPr>
            <a:t>Malhas Fiscais </a:t>
          </a:r>
        </a:p>
      </dgm:t>
    </dgm:pt>
    <dgm:pt modelId="{92B03494-7D26-4BBF-97F4-6FC23EBD9C81}" type="parTrans" cxnId="{37F22D27-19BC-4B66-B0DF-7616E1291E70}">
      <dgm:prSet/>
      <dgm:spPr/>
      <dgm:t>
        <a:bodyPr/>
        <a:lstStyle/>
        <a:p>
          <a:endParaRPr lang="pt-BR"/>
        </a:p>
      </dgm:t>
    </dgm:pt>
    <dgm:pt modelId="{5896E7B3-966A-43C6-828A-11D65571D0CE}" type="sibTrans" cxnId="{37F22D27-19BC-4B66-B0DF-7616E1291E70}">
      <dgm:prSet/>
      <dgm:spPr/>
      <dgm:t>
        <a:bodyPr/>
        <a:lstStyle/>
        <a:p>
          <a:endParaRPr lang="pt-BR"/>
        </a:p>
      </dgm:t>
    </dgm:pt>
    <dgm:pt modelId="{AA3D78FC-E2DD-4D7E-8E4B-642BF7DB8057}">
      <dgm:prSet phldrT="[Texto]"/>
      <dgm:spPr>
        <a:ln>
          <a:solidFill>
            <a:schemeClr val="tx1"/>
          </a:solidFill>
        </a:ln>
      </dgm:spPr>
      <dgm:t>
        <a:bodyPr/>
        <a:lstStyle/>
        <a:p>
          <a:pPr algn="just"/>
          <a:r>
            <a:rPr lang="pt-BR" b="1" dirty="0">
              <a:latin typeface="Montserrat" panose="00000500000000000000" pitchFamily="2" charset="0"/>
            </a:rPr>
            <a:t>Procedimentos e Ferramentas para </a:t>
          </a:r>
          <a:r>
            <a:rPr lang="pt-BR" b="1" dirty="0" err="1">
              <a:latin typeface="Montserrat" panose="00000500000000000000" pitchFamily="2" charset="0"/>
            </a:rPr>
            <a:t>Autorregularização</a:t>
          </a:r>
          <a:endParaRPr lang="pt-BR" b="1" dirty="0">
            <a:latin typeface="Montserrat" panose="00000500000000000000" pitchFamily="2" charset="0"/>
          </a:endParaRPr>
        </a:p>
      </dgm:t>
    </dgm:pt>
    <dgm:pt modelId="{63E4B71B-E783-4F9B-A273-8D2EA8F2C7BA}" type="parTrans" cxnId="{6B3D5B32-0DE6-40EA-A098-3C4C2D5700DB}">
      <dgm:prSet/>
      <dgm:spPr/>
      <dgm:t>
        <a:bodyPr/>
        <a:lstStyle/>
        <a:p>
          <a:endParaRPr lang="pt-BR"/>
        </a:p>
      </dgm:t>
    </dgm:pt>
    <dgm:pt modelId="{4A0ADD86-C333-4F68-8280-65092975EAFA}" type="sibTrans" cxnId="{6B3D5B32-0DE6-40EA-A098-3C4C2D5700DB}">
      <dgm:prSet/>
      <dgm:spPr/>
      <dgm:t>
        <a:bodyPr/>
        <a:lstStyle/>
        <a:p>
          <a:endParaRPr lang="pt-BR"/>
        </a:p>
      </dgm:t>
    </dgm:pt>
    <dgm:pt modelId="{B9E15CB1-5817-466D-964B-D1D730F45B13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latin typeface="Montserrat" panose="00000500000000000000" pitchFamily="2" charset="0"/>
            </a:rPr>
            <a:t>Boas Práticas e Gestão de Riscos</a:t>
          </a:r>
        </a:p>
      </dgm:t>
    </dgm:pt>
    <dgm:pt modelId="{62D36E5B-647B-4741-A6F7-2A06B64A1EAF}" type="parTrans" cxnId="{CF0FA506-42A9-441A-9BC3-F4BC3D04CFA0}">
      <dgm:prSet/>
      <dgm:spPr/>
      <dgm:t>
        <a:bodyPr/>
        <a:lstStyle/>
        <a:p>
          <a:endParaRPr lang="pt-BR"/>
        </a:p>
      </dgm:t>
    </dgm:pt>
    <dgm:pt modelId="{77BFE934-041A-467A-85C2-A27813CAFA0C}" type="sibTrans" cxnId="{CF0FA506-42A9-441A-9BC3-F4BC3D04CFA0}">
      <dgm:prSet/>
      <dgm:spPr/>
      <dgm:t>
        <a:bodyPr/>
        <a:lstStyle/>
        <a:p>
          <a:endParaRPr lang="pt-BR"/>
        </a:p>
      </dgm:t>
    </dgm:pt>
    <dgm:pt modelId="{23C97084-A72B-404C-A136-9AA64F3DD3B7}" type="pres">
      <dgm:prSet presAssocID="{DD42425A-920A-41F3-B254-8695D345F909}" presName="linear" presStyleCnt="0">
        <dgm:presLayoutVars>
          <dgm:animLvl val="lvl"/>
          <dgm:resizeHandles val="exact"/>
        </dgm:presLayoutVars>
      </dgm:prSet>
      <dgm:spPr/>
    </dgm:pt>
    <dgm:pt modelId="{73B7820F-5BC4-4BBB-95D2-83AAA5571019}" type="pres">
      <dgm:prSet presAssocID="{505B3075-8B0D-4961-BF02-C9ADC3123B10}" presName="parentText" presStyleLbl="node1" presStyleIdx="0" presStyleCnt="4" custScaleY="119873" custLinFactNeighborX="-318" custLinFactNeighborY="-5503">
        <dgm:presLayoutVars>
          <dgm:chMax val="0"/>
          <dgm:bulletEnabled val="1"/>
        </dgm:presLayoutVars>
      </dgm:prSet>
      <dgm:spPr/>
    </dgm:pt>
    <dgm:pt modelId="{8E12DE34-ECFE-47F8-806D-6BAAB8E9308F}" type="pres">
      <dgm:prSet presAssocID="{E32CC1AE-1AF6-499E-A621-F51BD46FA57B}" presName="spacer" presStyleCnt="0"/>
      <dgm:spPr/>
    </dgm:pt>
    <dgm:pt modelId="{927474F3-4E02-43DB-826E-5D4B97A34F04}" type="pres">
      <dgm:prSet presAssocID="{88FF731D-BA44-4DE5-BEEE-FA3F1627537F}" presName="parentText" presStyleLbl="node1" presStyleIdx="1" presStyleCnt="4" custScaleY="120987">
        <dgm:presLayoutVars>
          <dgm:chMax val="0"/>
          <dgm:bulletEnabled val="1"/>
        </dgm:presLayoutVars>
      </dgm:prSet>
      <dgm:spPr/>
    </dgm:pt>
    <dgm:pt modelId="{F4089488-79A6-41F5-93E6-9716205CC8BD}" type="pres">
      <dgm:prSet presAssocID="{5896E7B3-966A-43C6-828A-11D65571D0CE}" presName="spacer" presStyleCnt="0"/>
      <dgm:spPr/>
    </dgm:pt>
    <dgm:pt modelId="{DECE4A08-E02D-4AAE-AD4A-697791CF4665}" type="pres">
      <dgm:prSet presAssocID="{AA3D78FC-E2DD-4D7E-8E4B-642BF7DB8057}" presName="parentText" presStyleLbl="node1" presStyleIdx="2" presStyleCnt="4" custScaleY="113848" custLinFactNeighborX="59" custLinFactNeighborY="-13506">
        <dgm:presLayoutVars>
          <dgm:chMax val="0"/>
          <dgm:bulletEnabled val="1"/>
        </dgm:presLayoutVars>
      </dgm:prSet>
      <dgm:spPr/>
    </dgm:pt>
    <dgm:pt modelId="{D9D899E9-9DC3-4458-8650-9E8345C2D098}" type="pres">
      <dgm:prSet presAssocID="{4A0ADD86-C333-4F68-8280-65092975EAFA}" presName="spacer" presStyleCnt="0"/>
      <dgm:spPr/>
    </dgm:pt>
    <dgm:pt modelId="{824AF2AF-9077-4294-8623-075ECD74C5AF}" type="pres">
      <dgm:prSet presAssocID="{B9E15CB1-5817-466D-964B-D1D730F45B13}" presName="parentText" presStyleLbl="node1" presStyleIdx="3" presStyleCnt="4" custScaleY="113848" custLinFactNeighborX="2679" custLinFactNeighborY="20674">
        <dgm:presLayoutVars>
          <dgm:chMax val="0"/>
          <dgm:bulletEnabled val="1"/>
        </dgm:presLayoutVars>
      </dgm:prSet>
      <dgm:spPr/>
    </dgm:pt>
  </dgm:ptLst>
  <dgm:cxnLst>
    <dgm:cxn modelId="{CF0FA506-42A9-441A-9BC3-F4BC3D04CFA0}" srcId="{DD42425A-920A-41F3-B254-8695D345F909}" destId="{B9E15CB1-5817-466D-964B-D1D730F45B13}" srcOrd="3" destOrd="0" parTransId="{62D36E5B-647B-4741-A6F7-2A06B64A1EAF}" sibTransId="{77BFE934-041A-467A-85C2-A27813CAFA0C}"/>
    <dgm:cxn modelId="{783DE616-6990-422F-B484-B4E38C09EC4C}" type="presOf" srcId="{88FF731D-BA44-4DE5-BEEE-FA3F1627537F}" destId="{927474F3-4E02-43DB-826E-5D4B97A34F04}" srcOrd="0" destOrd="0" presId="urn:microsoft.com/office/officeart/2005/8/layout/vList2"/>
    <dgm:cxn modelId="{37F22D27-19BC-4B66-B0DF-7616E1291E70}" srcId="{DD42425A-920A-41F3-B254-8695D345F909}" destId="{88FF731D-BA44-4DE5-BEEE-FA3F1627537F}" srcOrd="1" destOrd="0" parTransId="{92B03494-7D26-4BBF-97F4-6FC23EBD9C81}" sibTransId="{5896E7B3-966A-43C6-828A-11D65571D0CE}"/>
    <dgm:cxn modelId="{6B3D5B32-0DE6-40EA-A098-3C4C2D5700DB}" srcId="{DD42425A-920A-41F3-B254-8695D345F909}" destId="{AA3D78FC-E2DD-4D7E-8E4B-642BF7DB8057}" srcOrd="2" destOrd="0" parTransId="{63E4B71B-E783-4F9B-A273-8D2EA8F2C7BA}" sibTransId="{4A0ADD86-C333-4F68-8280-65092975EAFA}"/>
    <dgm:cxn modelId="{EF76337E-7856-42F8-ACAE-6C06B01F47A5}" type="presOf" srcId="{AA3D78FC-E2DD-4D7E-8E4B-642BF7DB8057}" destId="{DECE4A08-E02D-4AAE-AD4A-697791CF4665}" srcOrd="0" destOrd="0" presId="urn:microsoft.com/office/officeart/2005/8/layout/vList2"/>
    <dgm:cxn modelId="{20F93386-0157-41AF-8163-1106F3E414D1}" type="presOf" srcId="{DD42425A-920A-41F3-B254-8695D345F909}" destId="{23C97084-A72B-404C-A136-9AA64F3DD3B7}" srcOrd="0" destOrd="0" presId="urn:microsoft.com/office/officeart/2005/8/layout/vList2"/>
    <dgm:cxn modelId="{AE500C8D-2035-4478-B6DC-EA603699EEEC}" srcId="{DD42425A-920A-41F3-B254-8695D345F909}" destId="{505B3075-8B0D-4961-BF02-C9ADC3123B10}" srcOrd="0" destOrd="0" parTransId="{15187323-EC25-43E7-8E4C-4A1E9C30F885}" sibTransId="{E32CC1AE-1AF6-499E-A621-F51BD46FA57B}"/>
    <dgm:cxn modelId="{9DCCD099-C638-4E9D-8EFC-05111C166954}" type="presOf" srcId="{B9E15CB1-5817-466D-964B-D1D730F45B13}" destId="{824AF2AF-9077-4294-8623-075ECD74C5AF}" srcOrd="0" destOrd="0" presId="urn:microsoft.com/office/officeart/2005/8/layout/vList2"/>
    <dgm:cxn modelId="{C69131A7-CF28-487D-A6D8-C7E19048B0D9}" type="presOf" srcId="{505B3075-8B0D-4961-BF02-C9ADC3123B10}" destId="{73B7820F-5BC4-4BBB-95D2-83AAA5571019}" srcOrd="0" destOrd="0" presId="urn:microsoft.com/office/officeart/2005/8/layout/vList2"/>
    <dgm:cxn modelId="{C57918BB-0E35-48F6-8ADB-2708319C49BA}" type="presParOf" srcId="{23C97084-A72B-404C-A136-9AA64F3DD3B7}" destId="{73B7820F-5BC4-4BBB-95D2-83AAA5571019}" srcOrd="0" destOrd="0" presId="urn:microsoft.com/office/officeart/2005/8/layout/vList2"/>
    <dgm:cxn modelId="{BF772021-B9D2-47BD-91D5-7632D37A0D3A}" type="presParOf" srcId="{23C97084-A72B-404C-A136-9AA64F3DD3B7}" destId="{8E12DE34-ECFE-47F8-806D-6BAAB8E9308F}" srcOrd="1" destOrd="0" presId="urn:microsoft.com/office/officeart/2005/8/layout/vList2"/>
    <dgm:cxn modelId="{C28EC560-DF98-47EA-A819-9BA891CAE0FB}" type="presParOf" srcId="{23C97084-A72B-404C-A136-9AA64F3DD3B7}" destId="{927474F3-4E02-43DB-826E-5D4B97A34F04}" srcOrd="2" destOrd="0" presId="urn:microsoft.com/office/officeart/2005/8/layout/vList2"/>
    <dgm:cxn modelId="{F2086869-85E8-46A5-952A-7CFB30911F76}" type="presParOf" srcId="{23C97084-A72B-404C-A136-9AA64F3DD3B7}" destId="{F4089488-79A6-41F5-93E6-9716205CC8BD}" srcOrd="3" destOrd="0" presId="urn:microsoft.com/office/officeart/2005/8/layout/vList2"/>
    <dgm:cxn modelId="{601C04AB-CD20-4402-89F8-968D46CACD07}" type="presParOf" srcId="{23C97084-A72B-404C-A136-9AA64F3DD3B7}" destId="{DECE4A08-E02D-4AAE-AD4A-697791CF4665}" srcOrd="4" destOrd="0" presId="urn:microsoft.com/office/officeart/2005/8/layout/vList2"/>
    <dgm:cxn modelId="{C8374EC7-F315-4CC4-9D52-F1EC127CE254}" type="presParOf" srcId="{23C97084-A72B-404C-A136-9AA64F3DD3B7}" destId="{D9D899E9-9DC3-4458-8650-9E8345C2D098}" srcOrd="5" destOrd="0" presId="urn:microsoft.com/office/officeart/2005/8/layout/vList2"/>
    <dgm:cxn modelId="{DCE8D836-620C-4790-B2E7-F8534825F3DE}" type="presParOf" srcId="{23C97084-A72B-404C-A136-9AA64F3DD3B7}" destId="{824AF2AF-9077-4294-8623-075ECD74C5A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F3CD8D-D8A8-4E81-B607-842B8F9F346A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0DB9D3-FA2D-46A9-8E26-642D789921F4}" type="pres">
      <dgm:prSet presAssocID="{89F3CD8D-D8A8-4E81-B607-842B8F9F346A}" presName="diagram" presStyleCnt="0">
        <dgm:presLayoutVars>
          <dgm:dir/>
          <dgm:resizeHandles val="exact"/>
        </dgm:presLayoutVars>
      </dgm:prSet>
      <dgm:spPr/>
    </dgm:pt>
  </dgm:ptLst>
  <dgm:cxnLst>
    <dgm:cxn modelId="{A97D1F39-A455-4ECF-A30D-2C54D0E4E3B8}" type="presOf" srcId="{89F3CD8D-D8A8-4E81-B607-842B8F9F346A}" destId="{2A0DB9D3-FA2D-46A9-8E26-642D789921F4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42425A-920A-41F3-B254-8695D345F9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05B3075-8B0D-4961-BF02-C9ADC3123B10}">
      <dgm:prSet phldrT="[Texto]"/>
      <dgm:spPr>
        <a:ln>
          <a:solidFill>
            <a:schemeClr val="tx1"/>
          </a:solidFill>
        </a:ln>
      </dgm:spPr>
      <dgm:t>
        <a:bodyPr/>
        <a:lstStyle/>
        <a:p>
          <a:pPr algn="just"/>
          <a:r>
            <a:rPr lang="pt-BR" b="1" dirty="0">
              <a:latin typeface="Montserrat" panose="00000500000000000000" pitchFamily="2" charset="0"/>
            </a:rPr>
            <a:t>Diálogo próximo com a SEFAZ </a:t>
          </a:r>
        </a:p>
      </dgm:t>
    </dgm:pt>
    <dgm:pt modelId="{15187323-EC25-43E7-8E4C-4A1E9C30F885}" type="parTrans" cxnId="{AE500C8D-2035-4478-B6DC-EA603699EEEC}">
      <dgm:prSet/>
      <dgm:spPr/>
      <dgm:t>
        <a:bodyPr/>
        <a:lstStyle/>
        <a:p>
          <a:endParaRPr lang="pt-BR"/>
        </a:p>
      </dgm:t>
    </dgm:pt>
    <dgm:pt modelId="{E32CC1AE-1AF6-499E-A621-F51BD46FA57B}" type="sibTrans" cxnId="{AE500C8D-2035-4478-B6DC-EA603699EEEC}">
      <dgm:prSet/>
      <dgm:spPr/>
      <dgm:t>
        <a:bodyPr/>
        <a:lstStyle/>
        <a:p>
          <a:endParaRPr lang="pt-BR"/>
        </a:p>
      </dgm:t>
    </dgm:pt>
    <dgm:pt modelId="{AA3D78FC-E2DD-4D7E-8E4B-642BF7DB8057}">
      <dgm:prSet phldrT="[Texto]"/>
      <dgm:spPr>
        <a:ln>
          <a:solidFill>
            <a:schemeClr val="tx1"/>
          </a:solidFill>
        </a:ln>
      </dgm:spPr>
      <dgm:t>
        <a:bodyPr/>
        <a:lstStyle/>
        <a:p>
          <a:pPr algn="just"/>
          <a:r>
            <a:rPr lang="pt-BR" b="1" dirty="0">
              <a:latin typeface="Montserrat" panose="00000500000000000000" pitchFamily="2" charset="0"/>
            </a:rPr>
            <a:t>Horas técnicas 	</a:t>
          </a:r>
        </a:p>
      </dgm:t>
    </dgm:pt>
    <dgm:pt modelId="{63E4B71B-E783-4F9B-A273-8D2EA8F2C7BA}" type="parTrans" cxnId="{6B3D5B32-0DE6-40EA-A098-3C4C2D5700DB}">
      <dgm:prSet/>
      <dgm:spPr/>
      <dgm:t>
        <a:bodyPr/>
        <a:lstStyle/>
        <a:p>
          <a:endParaRPr lang="pt-BR"/>
        </a:p>
      </dgm:t>
    </dgm:pt>
    <dgm:pt modelId="{4A0ADD86-C333-4F68-8280-65092975EAFA}" type="sibTrans" cxnId="{6B3D5B32-0DE6-40EA-A098-3C4C2D5700DB}">
      <dgm:prSet/>
      <dgm:spPr/>
      <dgm:t>
        <a:bodyPr/>
        <a:lstStyle/>
        <a:p>
          <a:endParaRPr lang="pt-BR"/>
        </a:p>
      </dgm:t>
    </dgm:pt>
    <dgm:pt modelId="{28960CAE-032D-4006-8AA3-E53050C2A402}">
      <dgm:prSet/>
      <dgm:spPr>
        <a:ln>
          <a:solidFill>
            <a:schemeClr val="tx1"/>
          </a:solidFill>
        </a:ln>
      </dgm:spPr>
      <dgm:t>
        <a:bodyPr/>
        <a:lstStyle/>
        <a:p>
          <a:pPr algn="just"/>
          <a:r>
            <a:rPr lang="pt-BR" b="1" dirty="0">
              <a:latin typeface="Montserrat" panose="00000500000000000000" pitchFamily="2" charset="0"/>
            </a:rPr>
            <a:t>Grupos de Estudos no formato on-line </a:t>
          </a:r>
          <a:endParaRPr lang="pt-BR" dirty="0"/>
        </a:p>
      </dgm:t>
    </dgm:pt>
    <dgm:pt modelId="{32BF96F1-AEEE-44BA-9AF5-453F70827DA2}" type="parTrans" cxnId="{FA097996-A1AC-4A94-B129-76BE3BAEA45A}">
      <dgm:prSet/>
      <dgm:spPr/>
      <dgm:t>
        <a:bodyPr/>
        <a:lstStyle/>
        <a:p>
          <a:endParaRPr lang="pt-BR"/>
        </a:p>
      </dgm:t>
    </dgm:pt>
    <dgm:pt modelId="{9398DB65-4310-49B3-8816-DF45014E82C2}" type="sibTrans" cxnId="{FA097996-A1AC-4A94-B129-76BE3BAEA45A}">
      <dgm:prSet/>
      <dgm:spPr/>
      <dgm:t>
        <a:bodyPr/>
        <a:lstStyle/>
        <a:p>
          <a:endParaRPr lang="pt-BR"/>
        </a:p>
      </dgm:t>
    </dgm:pt>
    <dgm:pt modelId="{BCD9F0C6-FD69-476E-B2E0-9B06661073F4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latin typeface="Montserrat" panose="00000500000000000000" pitchFamily="2" charset="0"/>
            </a:rPr>
            <a:t>Reuniões mensais pela Comissão do Simples Nacional</a:t>
          </a:r>
          <a:endParaRPr lang="pt-BR" dirty="0"/>
        </a:p>
      </dgm:t>
    </dgm:pt>
    <dgm:pt modelId="{2DFFEA96-37D5-4296-BCFD-69E1057CCACA}" type="parTrans" cxnId="{E79A2571-27E8-46DF-94F4-925CED46BB21}">
      <dgm:prSet/>
      <dgm:spPr/>
      <dgm:t>
        <a:bodyPr/>
        <a:lstStyle/>
        <a:p>
          <a:endParaRPr lang="pt-BR"/>
        </a:p>
      </dgm:t>
    </dgm:pt>
    <dgm:pt modelId="{E1153E55-1634-479A-8741-8332E3F622D3}" type="sibTrans" cxnId="{E79A2571-27E8-46DF-94F4-925CED46BB21}">
      <dgm:prSet/>
      <dgm:spPr/>
      <dgm:t>
        <a:bodyPr/>
        <a:lstStyle/>
        <a:p>
          <a:endParaRPr lang="pt-BR"/>
        </a:p>
      </dgm:t>
    </dgm:pt>
    <dgm:pt modelId="{ED8C15E2-E885-43AF-8388-3EBBD196D68A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latin typeface="Montserrat" panose="00000500000000000000" pitchFamily="2" charset="0"/>
            </a:rPr>
            <a:t>Palestras e Cursos 	</a:t>
          </a:r>
        </a:p>
      </dgm:t>
    </dgm:pt>
    <dgm:pt modelId="{CB24EA5C-8E08-4BD9-95CC-BDCA2C06587A}" type="parTrans" cxnId="{B636B5EC-6128-46D6-864C-AF0DD828DAA0}">
      <dgm:prSet/>
      <dgm:spPr/>
      <dgm:t>
        <a:bodyPr/>
        <a:lstStyle/>
        <a:p>
          <a:endParaRPr lang="pt-BR"/>
        </a:p>
      </dgm:t>
    </dgm:pt>
    <dgm:pt modelId="{0E377FE1-1C85-4A30-82D6-256E2BC9E370}" type="sibTrans" cxnId="{B636B5EC-6128-46D6-864C-AF0DD828DAA0}">
      <dgm:prSet/>
      <dgm:spPr/>
      <dgm:t>
        <a:bodyPr/>
        <a:lstStyle/>
        <a:p>
          <a:endParaRPr lang="pt-BR"/>
        </a:p>
      </dgm:t>
    </dgm:pt>
    <dgm:pt modelId="{23C97084-A72B-404C-A136-9AA64F3DD3B7}" type="pres">
      <dgm:prSet presAssocID="{DD42425A-920A-41F3-B254-8695D345F909}" presName="linear" presStyleCnt="0">
        <dgm:presLayoutVars>
          <dgm:animLvl val="lvl"/>
          <dgm:resizeHandles val="exact"/>
        </dgm:presLayoutVars>
      </dgm:prSet>
      <dgm:spPr/>
    </dgm:pt>
    <dgm:pt modelId="{73B7820F-5BC4-4BBB-95D2-83AAA5571019}" type="pres">
      <dgm:prSet presAssocID="{505B3075-8B0D-4961-BF02-C9ADC3123B10}" presName="parentText" presStyleLbl="node1" presStyleIdx="0" presStyleCnt="5" custScaleY="119873" custLinFactNeighborX="-318" custLinFactNeighborY="-5503">
        <dgm:presLayoutVars>
          <dgm:chMax val="0"/>
          <dgm:bulletEnabled val="1"/>
        </dgm:presLayoutVars>
      </dgm:prSet>
      <dgm:spPr/>
    </dgm:pt>
    <dgm:pt modelId="{8E12DE34-ECFE-47F8-806D-6BAAB8E9308F}" type="pres">
      <dgm:prSet presAssocID="{E32CC1AE-1AF6-499E-A621-F51BD46FA57B}" presName="spacer" presStyleCnt="0"/>
      <dgm:spPr/>
    </dgm:pt>
    <dgm:pt modelId="{498A7846-3219-423C-9D86-CE5F4F8C653A}" type="pres">
      <dgm:prSet presAssocID="{BCD9F0C6-FD69-476E-B2E0-9B06661073F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C3A6D92-CA7C-4573-8961-8B40B029FF2B}" type="pres">
      <dgm:prSet presAssocID="{E1153E55-1634-479A-8741-8332E3F622D3}" presName="spacer" presStyleCnt="0"/>
      <dgm:spPr/>
    </dgm:pt>
    <dgm:pt modelId="{D42085BC-D7C8-4250-B2B4-E99C8D70FE0E}" type="pres">
      <dgm:prSet presAssocID="{28960CAE-032D-4006-8AA3-E53050C2A40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68DDE3B-08EA-48B8-A80E-4FBCF22AD679}" type="pres">
      <dgm:prSet presAssocID="{9398DB65-4310-49B3-8816-DF45014E82C2}" presName="spacer" presStyleCnt="0"/>
      <dgm:spPr/>
    </dgm:pt>
    <dgm:pt modelId="{DECE4A08-E02D-4AAE-AD4A-697791CF4665}" type="pres">
      <dgm:prSet presAssocID="{AA3D78FC-E2DD-4D7E-8E4B-642BF7DB8057}" presName="parentText" presStyleLbl="node1" presStyleIdx="3" presStyleCnt="5" custScaleY="113848" custLinFactNeighborX="59" custLinFactNeighborY="-13506">
        <dgm:presLayoutVars>
          <dgm:chMax val="0"/>
          <dgm:bulletEnabled val="1"/>
        </dgm:presLayoutVars>
      </dgm:prSet>
      <dgm:spPr/>
    </dgm:pt>
    <dgm:pt modelId="{7A798F13-CF4D-4677-9A0A-8DEC4B2F67A9}" type="pres">
      <dgm:prSet presAssocID="{4A0ADD86-C333-4F68-8280-65092975EAFA}" presName="spacer" presStyleCnt="0"/>
      <dgm:spPr/>
    </dgm:pt>
    <dgm:pt modelId="{BC01F868-E464-473D-A1D6-9D90ABD9F620}" type="pres">
      <dgm:prSet presAssocID="{ED8C15E2-E885-43AF-8388-3EBBD196D68A}" presName="parentText" presStyleLbl="node1" presStyleIdx="4" presStyleCnt="5" custScaleY="113848" custLinFactNeighborX="59" custLinFactNeighborY="-13506">
        <dgm:presLayoutVars>
          <dgm:chMax val="0"/>
          <dgm:bulletEnabled val="1"/>
        </dgm:presLayoutVars>
      </dgm:prSet>
      <dgm:spPr/>
    </dgm:pt>
  </dgm:ptLst>
  <dgm:cxnLst>
    <dgm:cxn modelId="{00434D29-97CC-4C45-AC9C-F33C5C26B2B3}" type="presOf" srcId="{BCD9F0C6-FD69-476E-B2E0-9B06661073F4}" destId="{498A7846-3219-423C-9D86-CE5F4F8C653A}" srcOrd="0" destOrd="0" presId="urn:microsoft.com/office/officeart/2005/8/layout/vList2"/>
    <dgm:cxn modelId="{6B3D5B32-0DE6-40EA-A098-3C4C2D5700DB}" srcId="{DD42425A-920A-41F3-B254-8695D345F909}" destId="{AA3D78FC-E2DD-4D7E-8E4B-642BF7DB8057}" srcOrd="3" destOrd="0" parTransId="{63E4B71B-E783-4F9B-A273-8D2EA8F2C7BA}" sibTransId="{4A0ADD86-C333-4F68-8280-65092975EAFA}"/>
    <dgm:cxn modelId="{E79A2571-27E8-46DF-94F4-925CED46BB21}" srcId="{DD42425A-920A-41F3-B254-8695D345F909}" destId="{BCD9F0C6-FD69-476E-B2E0-9B06661073F4}" srcOrd="1" destOrd="0" parTransId="{2DFFEA96-37D5-4296-BCFD-69E1057CCACA}" sibTransId="{E1153E55-1634-479A-8741-8332E3F622D3}"/>
    <dgm:cxn modelId="{EF76337E-7856-42F8-ACAE-6C06B01F47A5}" type="presOf" srcId="{AA3D78FC-E2DD-4D7E-8E4B-642BF7DB8057}" destId="{DECE4A08-E02D-4AAE-AD4A-697791CF4665}" srcOrd="0" destOrd="0" presId="urn:microsoft.com/office/officeart/2005/8/layout/vList2"/>
    <dgm:cxn modelId="{20F93386-0157-41AF-8163-1106F3E414D1}" type="presOf" srcId="{DD42425A-920A-41F3-B254-8695D345F909}" destId="{23C97084-A72B-404C-A136-9AA64F3DD3B7}" srcOrd="0" destOrd="0" presId="urn:microsoft.com/office/officeart/2005/8/layout/vList2"/>
    <dgm:cxn modelId="{AE500C8D-2035-4478-B6DC-EA603699EEEC}" srcId="{DD42425A-920A-41F3-B254-8695D345F909}" destId="{505B3075-8B0D-4961-BF02-C9ADC3123B10}" srcOrd="0" destOrd="0" parTransId="{15187323-EC25-43E7-8E4C-4A1E9C30F885}" sibTransId="{E32CC1AE-1AF6-499E-A621-F51BD46FA57B}"/>
    <dgm:cxn modelId="{FA097996-A1AC-4A94-B129-76BE3BAEA45A}" srcId="{DD42425A-920A-41F3-B254-8695D345F909}" destId="{28960CAE-032D-4006-8AA3-E53050C2A402}" srcOrd="2" destOrd="0" parTransId="{32BF96F1-AEEE-44BA-9AF5-453F70827DA2}" sibTransId="{9398DB65-4310-49B3-8816-DF45014E82C2}"/>
    <dgm:cxn modelId="{C69131A7-CF28-487D-A6D8-C7E19048B0D9}" type="presOf" srcId="{505B3075-8B0D-4961-BF02-C9ADC3123B10}" destId="{73B7820F-5BC4-4BBB-95D2-83AAA5571019}" srcOrd="0" destOrd="0" presId="urn:microsoft.com/office/officeart/2005/8/layout/vList2"/>
    <dgm:cxn modelId="{A93062E8-50BD-4A59-A6EF-04E53D249D4B}" type="presOf" srcId="{28960CAE-032D-4006-8AA3-E53050C2A402}" destId="{D42085BC-D7C8-4250-B2B4-E99C8D70FE0E}" srcOrd="0" destOrd="0" presId="urn:microsoft.com/office/officeart/2005/8/layout/vList2"/>
    <dgm:cxn modelId="{3705BFEB-C716-49C7-8322-BC92B51067A4}" type="presOf" srcId="{ED8C15E2-E885-43AF-8388-3EBBD196D68A}" destId="{BC01F868-E464-473D-A1D6-9D90ABD9F620}" srcOrd="0" destOrd="0" presId="urn:microsoft.com/office/officeart/2005/8/layout/vList2"/>
    <dgm:cxn modelId="{B636B5EC-6128-46D6-864C-AF0DD828DAA0}" srcId="{DD42425A-920A-41F3-B254-8695D345F909}" destId="{ED8C15E2-E885-43AF-8388-3EBBD196D68A}" srcOrd="4" destOrd="0" parTransId="{CB24EA5C-8E08-4BD9-95CC-BDCA2C06587A}" sibTransId="{0E377FE1-1C85-4A30-82D6-256E2BC9E370}"/>
    <dgm:cxn modelId="{C57918BB-0E35-48F6-8ADB-2708319C49BA}" type="presParOf" srcId="{23C97084-A72B-404C-A136-9AA64F3DD3B7}" destId="{73B7820F-5BC4-4BBB-95D2-83AAA5571019}" srcOrd="0" destOrd="0" presId="urn:microsoft.com/office/officeart/2005/8/layout/vList2"/>
    <dgm:cxn modelId="{BF772021-B9D2-47BD-91D5-7632D37A0D3A}" type="presParOf" srcId="{23C97084-A72B-404C-A136-9AA64F3DD3B7}" destId="{8E12DE34-ECFE-47F8-806D-6BAAB8E9308F}" srcOrd="1" destOrd="0" presId="urn:microsoft.com/office/officeart/2005/8/layout/vList2"/>
    <dgm:cxn modelId="{FD274392-6F0E-4D26-80E5-881389EAFF93}" type="presParOf" srcId="{23C97084-A72B-404C-A136-9AA64F3DD3B7}" destId="{498A7846-3219-423C-9D86-CE5F4F8C653A}" srcOrd="2" destOrd="0" presId="urn:microsoft.com/office/officeart/2005/8/layout/vList2"/>
    <dgm:cxn modelId="{ADA64A90-AA69-41C1-BFEE-DA9DEAB79F0B}" type="presParOf" srcId="{23C97084-A72B-404C-A136-9AA64F3DD3B7}" destId="{4C3A6D92-CA7C-4573-8961-8B40B029FF2B}" srcOrd="3" destOrd="0" presId="urn:microsoft.com/office/officeart/2005/8/layout/vList2"/>
    <dgm:cxn modelId="{3035FF74-2610-467E-A17C-26B3F7DA8E36}" type="presParOf" srcId="{23C97084-A72B-404C-A136-9AA64F3DD3B7}" destId="{D42085BC-D7C8-4250-B2B4-E99C8D70FE0E}" srcOrd="4" destOrd="0" presId="urn:microsoft.com/office/officeart/2005/8/layout/vList2"/>
    <dgm:cxn modelId="{4C011506-049A-45D4-9C01-A5BC9E88065E}" type="presParOf" srcId="{23C97084-A72B-404C-A136-9AA64F3DD3B7}" destId="{C68DDE3B-08EA-48B8-A80E-4FBCF22AD679}" srcOrd="5" destOrd="0" presId="urn:microsoft.com/office/officeart/2005/8/layout/vList2"/>
    <dgm:cxn modelId="{601C04AB-CD20-4402-89F8-968D46CACD07}" type="presParOf" srcId="{23C97084-A72B-404C-A136-9AA64F3DD3B7}" destId="{DECE4A08-E02D-4AAE-AD4A-697791CF4665}" srcOrd="6" destOrd="0" presId="urn:microsoft.com/office/officeart/2005/8/layout/vList2"/>
    <dgm:cxn modelId="{B930F0C1-D0AF-42AB-B752-245DE4169A85}" type="presParOf" srcId="{23C97084-A72B-404C-A136-9AA64F3DD3B7}" destId="{7A798F13-CF4D-4677-9A0A-8DEC4B2F67A9}" srcOrd="7" destOrd="0" presId="urn:microsoft.com/office/officeart/2005/8/layout/vList2"/>
    <dgm:cxn modelId="{5CB568BC-449A-4C03-AF1A-48B2C0BF1491}" type="presParOf" srcId="{23C97084-A72B-404C-A136-9AA64F3DD3B7}" destId="{BC01F868-E464-473D-A1D6-9D90ABD9F62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7820F-5BC4-4BBB-95D2-83AAA5571019}">
      <dsp:nvSpPr>
        <dsp:cNvPr id="0" name=""/>
        <dsp:cNvSpPr/>
      </dsp:nvSpPr>
      <dsp:spPr>
        <a:xfrm>
          <a:off x="0" y="536397"/>
          <a:ext cx="8064896" cy="603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ontserrat" panose="00000500000000000000" pitchFamily="2" charset="0"/>
            </a:rPr>
            <a:t>Aspectos Introdutórios do Simples Nacional</a:t>
          </a:r>
        </a:p>
      </dsp:txBody>
      <dsp:txXfrm>
        <a:off x="29474" y="565871"/>
        <a:ext cx="8005948" cy="544834"/>
      </dsp:txXfrm>
    </dsp:sp>
    <dsp:sp modelId="{927474F3-4E02-43DB-826E-5D4B97A34F04}">
      <dsp:nvSpPr>
        <dsp:cNvPr id="0" name=""/>
        <dsp:cNvSpPr/>
      </dsp:nvSpPr>
      <dsp:spPr>
        <a:xfrm>
          <a:off x="0" y="1203988"/>
          <a:ext cx="8064896" cy="609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ontserrat" panose="00000500000000000000" pitchFamily="2" charset="0"/>
            </a:rPr>
            <a:t>Malhas Fiscais </a:t>
          </a:r>
        </a:p>
      </dsp:txBody>
      <dsp:txXfrm>
        <a:off x="29748" y="1233736"/>
        <a:ext cx="8005400" cy="549897"/>
      </dsp:txXfrm>
    </dsp:sp>
    <dsp:sp modelId="{DECE4A08-E02D-4AAE-AD4A-697791CF4665}">
      <dsp:nvSpPr>
        <dsp:cNvPr id="0" name=""/>
        <dsp:cNvSpPr/>
      </dsp:nvSpPr>
      <dsp:spPr>
        <a:xfrm>
          <a:off x="0" y="1865693"/>
          <a:ext cx="8064896" cy="573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ontserrat" panose="00000500000000000000" pitchFamily="2" charset="0"/>
            </a:rPr>
            <a:t>Procedimentos e Ferramentas para </a:t>
          </a:r>
          <a:r>
            <a:rPr lang="pt-BR" sz="2100" b="1" kern="1200" dirty="0" err="1">
              <a:latin typeface="Montserrat" panose="00000500000000000000" pitchFamily="2" charset="0"/>
            </a:rPr>
            <a:t>Autorregularização</a:t>
          </a:r>
          <a:endParaRPr lang="pt-BR" sz="2100" b="1" kern="1200" dirty="0">
            <a:latin typeface="Montserrat" panose="00000500000000000000" pitchFamily="2" charset="0"/>
          </a:endParaRPr>
        </a:p>
      </dsp:txBody>
      <dsp:txXfrm>
        <a:off x="27993" y="1893686"/>
        <a:ext cx="8008910" cy="517449"/>
      </dsp:txXfrm>
    </dsp:sp>
    <dsp:sp modelId="{824AF2AF-9077-4294-8623-075ECD74C5AF}">
      <dsp:nvSpPr>
        <dsp:cNvPr id="0" name=""/>
        <dsp:cNvSpPr/>
      </dsp:nvSpPr>
      <dsp:spPr>
        <a:xfrm>
          <a:off x="0" y="2520280"/>
          <a:ext cx="8064896" cy="573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ontserrat" panose="00000500000000000000" pitchFamily="2" charset="0"/>
            </a:rPr>
            <a:t>Boas Práticas e Gestão de Riscos</a:t>
          </a:r>
        </a:p>
      </dsp:txBody>
      <dsp:txXfrm>
        <a:off x="27993" y="2548273"/>
        <a:ext cx="8008910" cy="517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7820F-5BC4-4BBB-95D2-83AAA5571019}">
      <dsp:nvSpPr>
        <dsp:cNvPr id="0" name=""/>
        <dsp:cNvSpPr/>
      </dsp:nvSpPr>
      <dsp:spPr>
        <a:xfrm>
          <a:off x="0" y="264075"/>
          <a:ext cx="8064896" cy="622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ontserrat" panose="00000500000000000000" pitchFamily="2" charset="0"/>
            </a:rPr>
            <a:t>Diálogo próximo com a SEFAZ </a:t>
          </a:r>
        </a:p>
      </dsp:txBody>
      <dsp:txXfrm>
        <a:off x="30395" y="294470"/>
        <a:ext cx="8004106" cy="561860"/>
      </dsp:txXfrm>
    </dsp:sp>
    <dsp:sp modelId="{498A7846-3219-423C-9D86-CE5F4F8C653A}">
      <dsp:nvSpPr>
        <dsp:cNvPr id="0" name=""/>
        <dsp:cNvSpPr/>
      </dsp:nvSpPr>
      <dsp:spPr>
        <a:xfrm>
          <a:off x="0" y="950533"/>
          <a:ext cx="8064896" cy="519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ontserrat" panose="00000500000000000000" pitchFamily="2" charset="0"/>
            </a:rPr>
            <a:t>Reuniões mensais pela Comissão do Simples Nacional</a:t>
          </a:r>
          <a:endParaRPr lang="pt-BR" sz="2100" kern="1200" dirty="0"/>
        </a:p>
      </dsp:txBody>
      <dsp:txXfrm>
        <a:off x="25356" y="975889"/>
        <a:ext cx="8014184" cy="468713"/>
      </dsp:txXfrm>
    </dsp:sp>
    <dsp:sp modelId="{D42085BC-D7C8-4250-B2B4-E99C8D70FE0E}">
      <dsp:nvSpPr>
        <dsp:cNvPr id="0" name=""/>
        <dsp:cNvSpPr/>
      </dsp:nvSpPr>
      <dsp:spPr>
        <a:xfrm>
          <a:off x="0" y="1530439"/>
          <a:ext cx="8064896" cy="519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ontserrat" panose="00000500000000000000" pitchFamily="2" charset="0"/>
            </a:rPr>
            <a:t>Grupos de Estudos no formato on-line </a:t>
          </a:r>
          <a:endParaRPr lang="pt-BR" sz="2100" kern="1200" dirty="0"/>
        </a:p>
      </dsp:txBody>
      <dsp:txXfrm>
        <a:off x="25356" y="1555795"/>
        <a:ext cx="8014184" cy="468713"/>
      </dsp:txXfrm>
    </dsp:sp>
    <dsp:sp modelId="{DECE4A08-E02D-4AAE-AD4A-697791CF4665}">
      <dsp:nvSpPr>
        <dsp:cNvPr id="0" name=""/>
        <dsp:cNvSpPr/>
      </dsp:nvSpPr>
      <dsp:spPr>
        <a:xfrm>
          <a:off x="0" y="2102175"/>
          <a:ext cx="8064896" cy="591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ontserrat" panose="00000500000000000000" pitchFamily="2" charset="0"/>
            </a:rPr>
            <a:t>Horas técnicas 	</a:t>
          </a:r>
        </a:p>
      </dsp:txBody>
      <dsp:txXfrm>
        <a:off x="28868" y="2131043"/>
        <a:ext cx="8007160" cy="533619"/>
      </dsp:txXfrm>
    </dsp:sp>
    <dsp:sp modelId="{BC01F868-E464-473D-A1D6-9D90ABD9F620}">
      <dsp:nvSpPr>
        <dsp:cNvPr id="0" name=""/>
        <dsp:cNvSpPr/>
      </dsp:nvSpPr>
      <dsp:spPr>
        <a:xfrm>
          <a:off x="0" y="2754010"/>
          <a:ext cx="8064896" cy="591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ontserrat" panose="00000500000000000000" pitchFamily="2" charset="0"/>
            </a:rPr>
            <a:t>Palestras e Cursos 	</a:t>
          </a:r>
        </a:p>
      </dsp:txBody>
      <dsp:txXfrm>
        <a:off x="28868" y="2782878"/>
        <a:ext cx="8007160" cy="533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6B3F9-03B9-4BBB-87D0-1A7C9DBADE86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FB2DD-E011-41B2-A33A-61B464C888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98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FB2DD-E011-41B2-A33A-61B464C88857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37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E820-A50F-4624-9067-33B4F1E3F8B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11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image" Target="../media/image10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12.sv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11.png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image" Target="../media/image10.png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microsoft.com/office/2007/relationships/diagramDrawing" Target="../diagrams/drawing3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image" Target="../media/image12.svg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Imagem de vídeo game&#10;&#10;Descrição gerada automaticamente com confiança baixa">
            <a:extLst>
              <a:ext uri="{FF2B5EF4-FFF2-40B4-BE49-F238E27FC236}">
                <a16:creationId xmlns:a16="http://schemas.microsoft.com/office/drawing/2014/main" id="{2F1EFD59-0C4E-4886-A5B7-B07B68BA10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8000"/>
          </a:blip>
          <a:srcRect l="2615" t="27656" r="1069" b="18166"/>
          <a:stretch/>
        </p:blipFill>
        <p:spPr>
          <a:xfrm>
            <a:off x="0" y="-1"/>
            <a:ext cx="9144002" cy="514350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339752" y="3867894"/>
            <a:ext cx="4545320" cy="648072"/>
            <a:chOff x="2411760" y="3939902"/>
            <a:chExt cx="4545320" cy="648072"/>
          </a:xfrm>
        </p:grpSpPr>
        <p:pic>
          <p:nvPicPr>
            <p:cNvPr id="6" name="Gráfico 22">
              <a:extLst>
                <a:ext uri="{FF2B5EF4-FFF2-40B4-BE49-F238E27FC236}">
                  <a16:creationId xmlns:a16="http://schemas.microsoft.com/office/drawing/2014/main" id="{40E0A314-E689-4B84-9342-853D61EA1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11760" y="4083918"/>
              <a:ext cx="1512168" cy="400456"/>
            </a:xfrm>
            <a:prstGeom prst="rect">
              <a:avLst/>
            </a:prstGeom>
          </p:spPr>
        </p:pic>
        <p:pic>
          <p:nvPicPr>
            <p:cNvPr id="7" name="Gráfico 21">
              <a:extLst>
                <a:ext uri="{FF2B5EF4-FFF2-40B4-BE49-F238E27FC236}">
                  <a16:creationId xmlns:a16="http://schemas.microsoft.com/office/drawing/2014/main" id="{677B124E-B6D3-4340-B803-3321EEFE2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04048" y="3939902"/>
              <a:ext cx="1953032" cy="648072"/>
            </a:xfrm>
            <a:prstGeom prst="rect">
              <a:avLst/>
            </a:prstGeom>
          </p:spPr>
        </p:pic>
      </p:grpSp>
      <p:pic>
        <p:nvPicPr>
          <p:cNvPr id="9" name="Gráfico 30">
            <a:extLst>
              <a:ext uri="{FF2B5EF4-FFF2-40B4-BE49-F238E27FC236}">
                <a16:creationId xmlns:a16="http://schemas.microsoft.com/office/drawing/2014/main" id="{4C0D6238-287B-D5DD-519E-2AED289E59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5829"/>
          <a:stretch>
            <a:fillRect/>
          </a:stretch>
        </p:blipFill>
        <p:spPr>
          <a:xfrm>
            <a:off x="0" y="3363838"/>
            <a:ext cx="1097121" cy="1579287"/>
          </a:xfrm>
          <a:prstGeom prst="rect">
            <a:avLst/>
          </a:prstGeom>
        </p:spPr>
      </p:pic>
      <p:pic>
        <p:nvPicPr>
          <p:cNvPr id="8" name="Gráfico 20">
            <a:extLst>
              <a:ext uri="{FF2B5EF4-FFF2-40B4-BE49-F238E27FC236}">
                <a16:creationId xmlns:a16="http://schemas.microsoft.com/office/drawing/2014/main" id="{D5968A8B-20D3-F5BA-23A4-28D3703048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50000" r="42701"/>
          <a:stretch>
            <a:fillRect/>
          </a:stretch>
        </p:blipFill>
        <p:spPr>
          <a:xfrm>
            <a:off x="7596336" y="0"/>
            <a:ext cx="1547664" cy="135052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43508" y="1291159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b="1" dirty="0">
              <a:solidFill>
                <a:srgbClr val="FFC000"/>
              </a:solidFill>
              <a:latin typeface="Montserrat" pitchFamily="2" charset="0"/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Montserrat" pitchFamily="2" charset="0"/>
              </a:rPr>
              <a:t>AUTORREGULARIZAÇÃO DO </a:t>
            </a:r>
            <a:r>
              <a:rPr lang="pt-BR" sz="4000" b="1" dirty="0">
                <a:solidFill>
                  <a:srgbClr val="FFC000"/>
                </a:solidFill>
                <a:latin typeface="Montserrat" pitchFamily="2" charset="0"/>
              </a:rPr>
              <a:t>SIMPLES NACIONAL</a:t>
            </a:r>
          </a:p>
          <a:p>
            <a:pPr algn="ctr"/>
            <a:endParaRPr lang="pt-BR" sz="2000" b="1" dirty="0">
              <a:solidFill>
                <a:srgbClr val="FFC000"/>
              </a:solidFill>
              <a:latin typeface="Montserrat" pitchFamily="2" charset="0"/>
            </a:endParaRPr>
          </a:p>
          <a:p>
            <a:pPr algn="ctr"/>
            <a:endParaRPr lang="pt-BR" sz="2000" b="1" dirty="0">
              <a:solidFill>
                <a:srgbClr val="FFC000"/>
              </a:solidFill>
              <a:latin typeface="Montserrat" pitchFamily="2" charset="0"/>
            </a:endParaRPr>
          </a:p>
          <a:p>
            <a:pPr algn="ctr"/>
            <a:endParaRPr lang="pt-BR" sz="2000" b="1" dirty="0">
              <a:solidFill>
                <a:srgbClr val="FFC000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Simples Nacional - 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63229"/>
            <a:ext cx="8219256" cy="35313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>
                <a:latin typeface="Montserrat" panose="00000500000000000000" pitchFamily="2" charset="0"/>
              </a:rPr>
              <a:t>O objetivo maior da LC nº 123/2006 foi a implementação  da  disposto  no  artigo  146,  III  da CF/88,  além  de  promover  uma  </a:t>
            </a:r>
            <a:r>
              <a:rPr lang="pt-BR" sz="2200" b="1" dirty="0">
                <a:latin typeface="Montserrat" panose="00000500000000000000" pitchFamily="2" charset="0"/>
              </a:rPr>
              <a:t>redução  da informalidade  e  uma  efetiva  integração  entre  as administrações.</a:t>
            </a:r>
          </a:p>
          <a:p>
            <a:pPr marL="0" indent="0" algn="just">
              <a:buNone/>
            </a:pPr>
            <a:endParaRPr lang="pt-BR" sz="2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4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62" y="92550"/>
            <a:ext cx="8568952" cy="483853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Simples Nacional - Histórico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A83A3B4-CD16-B535-215C-872C4138B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562" y="683913"/>
            <a:ext cx="8496944" cy="38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9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62" y="92550"/>
            <a:ext cx="8568952" cy="483853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Simples Nacional - Arcabouços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07EE72-2407-A874-BC9C-D084EFE03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656468"/>
            <a:ext cx="7704856" cy="34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2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550"/>
            <a:ext cx="9144000" cy="483853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Montserrat" panose="00000500000000000000" pitchFamily="2" charset="0"/>
                <a:cs typeface="MoolBoran" panose="020F0502020204030204" pitchFamily="34" charset="0"/>
              </a:rPr>
              <a:t>Simples Nacional - Princípios Constitucionais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9000DCC-0AA1-2D73-5DE7-4659BCC56A5D}"/>
              </a:ext>
            </a:extLst>
          </p:cNvPr>
          <p:cNvGrpSpPr/>
          <p:nvPr/>
        </p:nvGrpSpPr>
        <p:grpSpPr>
          <a:xfrm>
            <a:off x="539552" y="915566"/>
            <a:ext cx="8064896" cy="519425"/>
            <a:chOff x="0" y="950533"/>
            <a:chExt cx="8064896" cy="519425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EA77D160-5CEA-E1C4-0405-7017EC297A1C}"/>
                </a:ext>
              </a:extLst>
            </p:cNvPr>
            <p:cNvSpPr/>
            <p:nvPr/>
          </p:nvSpPr>
          <p:spPr>
            <a:xfrm>
              <a:off x="0" y="950533"/>
              <a:ext cx="8064896" cy="5194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Retângulo: Cantos Arredondados 4">
              <a:extLst>
                <a:ext uri="{FF2B5EF4-FFF2-40B4-BE49-F238E27FC236}">
                  <a16:creationId xmlns:a16="http://schemas.microsoft.com/office/drawing/2014/main" id="{A1655350-1932-5551-F056-50C994F809F0}"/>
                </a:ext>
              </a:extLst>
            </p:cNvPr>
            <p:cNvSpPr txBox="1"/>
            <p:nvPr/>
          </p:nvSpPr>
          <p:spPr>
            <a:xfrm>
              <a:off x="25356" y="975889"/>
              <a:ext cx="8014184" cy="468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b="1" kern="1200" dirty="0">
                  <a:latin typeface="Montserrat" panose="00000500000000000000" pitchFamily="2" charset="0"/>
                </a:rPr>
                <a:t>Simplicidade</a:t>
              </a:r>
              <a:endParaRPr lang="pt-BR" sz="2100" kern="1200" dirty="0"/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6323D797-880F-3333-9A05-7C1C80655BB8}"/>
              </a:ext>
            </a:extLst>
          </p:cNvPr>
          <p:cNvGrpSpPr/>
          <p:nvPr/>
        </p:nvGrpSpPr>
        <p:grpSpPr>
          <a:xfrm>
            <a:off x="539552" y="1633469"/>
            <a:ext cx="8064896" cy="519425"/>
            <a:chOff x="0" y="950533"/>
            <a:chExt cx="8064896" cy="519425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EDC54204-57E4-2A0A-68CB-13AE3E04562C}"/>
                </a:ext>
              </a:extLst>
            </p:cNvPr>
            <p:cNvSpPr/>
            <p:nvPr/>
          </p:nvSpPr>
          <p:spPr>
            <a:xfrm>
              <a:off x="0" y="950533"/>
              <a:ext cx="8064896" cy="5194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73B5E1C7-A629-2299-AB6C-1BBFE269AF3C}"/>
                </a:ext>
              </a:extLst>
            </p:cNvPr>
            <p:cNvSpPr txBox="1"/>
            <p:nvPr/>
          </p:nvSpPr>
          <p:spPr>
            <a:xfrm>
              <a:off x="25356" y="975889"/>
              <a:ext cx="8014184" cy="468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b="1" dirty="0">
                  <a:latin typeface="Montserrat" panose="00000500000000000000" pitchFamily="2" charset="0"/>
                </a:rPr>
                <a:t>Transparência</a:t>
              </a:r>
              <a:endParaRPr lang="pt-BR" sz="2100" kern="1200" dirty="0"/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3368A98-2149-BC29-BD97-FDCB2B0DCE3F}"/>
              </a:ext>
            </a:extLst>
          </p:cNvPr>
          <p:cNvGrpSpPr/>
          <p:nvPr/>
        </p:nvGrpSpPr>
        <p:grpSpPr>
          <a:xfrm>
            <a:off x="564908" y="2347907"/>
            <a:ext cx="8064896" cy="519425"/>
            <a:chOff x="0" y="950533"/>
            <a:chExt cx="8064896" cy="519425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0BE2AC0E-F11E-DD4A-4ABF-B240C973E261}"/>
                </a:ext>
              </a:extLst>
            </p:cNvPr>
            <p:cNvSpPr/>
            <p:nvPr/>
          </p:nvSpPr>
          <p:spPr>
            <a:xfrm>
              <a:off x="0" y="950533"/>
              <a:ext cx="8064896" cy="5194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Retângulo: Cantos Arredondados 4">
              <a:extLst>
                <a:ext uri="{FF2B5EF4-FFF2-40B4-BE49-F238E27FC236}">
                  <a16:creationId xmlns:a16="http://schemas.microsoft.com/office/drawing/2014/main" id="{901A45FE-65F0-F7B5-1A33-9EB78F00DF1C}"/>
                </a:ext>
              </a:extLst>
            </p:cNvPr>
            <p:cNvSpPr txBox="1"/>
            <p:nvPr/>
          </p:nvSpPr>
          <p:spPr>
            <a:xfrm>
              <a:off x="25356" y="975889"/>
              <a:ext cx="8014184" cy="468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b="1" dirty="0">
                  <a:latin typeface="Montserrat" panose="00000500000000000000" pitchFamily="2" charset="0"/>
                </a:rPr>
                <a:t>Capacidade Contributiva</a:t>
              </a:r>
              <a:endParaRPr lang="pt-BR" sz="2100" kern="1200" dirty="0"/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F462617-0EF5-3F04-1E92-F4B28EE9955C}"/>
              </a:ext>
            </a:extLst>
          </p:cNvPr>
          <p:cNvGrpSpPr/>
          <p:nvPr/>
        </p:nvGrpSpPr>
        <p:grpSpPr>
          <a:xfrm>
            <a:off x="561856" y="3073160"/>
            <a:ext cx="8064896" cy="519425"/>
            <a:chOff x="0" y="950533"/>
            <a:chExt cx="8064896" cy="519425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B13C9A3C-BEC5-4A27-DFCA-AB1872047B68}"/>
                </a:ext>
              </a:extLst>
            </p:cNvPr>
            <p:cNvSpPr/>
            <p:nvPr/>
          </p:nvSpPr>
          <p:spPr>
            <a:xfrm>
              <a:off x="0" y="950533"/>
              <a:ext cx="8064896" cy="5194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Retângulo: Cantos Arredondados 4">
              <a:extLst>
                <a:ext uri="{FF2B5EF4-FFF2-40B4-BE49-F238E27FC236}">
                  <a16:creationId xmlns:a16="http://schemas.microsoft.com/office/drawing/2014/main" id="{8D06FD99-561B-6103-06C3-DD2C57B1620B}"/>
                </a:ext>
              </a:extLst>
            </p:cNvPr>
            <p:cNvSpPr txBox="1"/>
            <p:nvPr/>
          </p:nvSpPr>
          <p:spPr>
            <a:xfrm>
              <a:off x="25356" y="975889"/>
              <a:ext cx="8014184" cy="468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b="1" kern="1200" dirty="0">
                  <a:latin typeface="Montserrat" panose="00000500000000000000" pitchFamily="2" charset="0"/>
                </a:rPr>
                <a:t>Legalidade Tributária</a:t>
              </a:r>
              <a:endParaRPr lang="pt-BR" sz="2100" kern="1200" dirty="0"/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EB968E7-5250-7A6A-AEF2-A1E7D3A2C83E}"/>
              </a:ext>
            </a:extLst>
          </p:cNvPr>
          <p:cNvGrpSpPr/>
          <p:nvPr/>
        </p:nvGrpSpPr>
        <p:grpSpPr>
          <a:xfrm>
            <a:off x="587212" y="3787598"/>
            <a:ext cx="8064896" cy="519425"/>
            <a:chOff x="0" y="950533"/>
            <a:chExt cx="8064896" cy="519425"/>
          </a:xfrm>
        </p:grpSpPr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A231AA57-6B57-8C55-CAC7-5CAC78302C46}"/>
                </a:ext>
              </a:extLst>
            </p:cNvPr>
            <p:cNvSpPr/>
            <p:nvPr/>
          </p:nvSpPr>
          <p:spPr>
            <a:xfrm>
              <a:off x="0" y="950533"/>
              <a:ext cx="8064896" cy="5194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3" name="Retângulo: Cantos Arredondados 4">
              <a:extLst>
                <a:ext uri="{FF2B5EF4-FFF2-40B4-BE49-F238E27FC236}">
                  <a16:creationId xmlns:a16="http://schemas.microsoft.com/office/drawing/2014/main" id="{3325DE82-B481-7F7E-E1BC-FC1D46E28523}"/>
                </a:ext>
              </a:extLst>
            </p:cNvPr>
            <p:cNvSpPr txBox="1"/>
            <p:nvPr/>
          </p:nvSpPr>
          <p:spPr>
            <a:xfrm>
              <a:off x="25356" y="975889"/>
              <a:ext cx="8014184" cy="468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b="1" kern="1200" dirty="0">
                  <a:latin typeface="Montserrat" panose="00000500000000000000" pitchFamily="2" charset="0"/>
                </a:rPr>
                <a:t>Isonomia Fiscal</a:t>
              </a:r>
              <a:endParaRPr lang="pt-BR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8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</p:spPr>
        <p:txBody>
          <a:bodyPr>
            <a:noAutofit/>
          </a:bodyPr>
          <a:lstStyle/>
          <a:p>
            <a:r>
              <a:rPr lang="pt-BR" sz="3000" b="1" dirty="0">
                <a:latin typeface="Montserrat" panose="00000500000000000000" pitchFamily="2" charset="0"/>
                <a:cs typeface="MoolBoran" panose="020F0502020204030204" pitchFamily="34" charset="0"/>
              </a:rPr>
              <a:t>Capacidade Contribuitiva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1FA1CED-F61C-B4A8-F3F3-2C6A7BAC3E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33" y="1154817"/>
            <a:ext cx="8688250" cy="19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0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Da Inscrição e da Baixa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63229"/>
            <a:ext cx="8219256" cy="35313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Art. 9 da Lei Complementar nº 123/2006: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§ 4o  A baixa do empresário ou da pessoa jurídica </a:t>
            </a:r>
            <a:r>
              <a:rPr lang="pt-BR" sz="2000" b="1" dirty="0">
                <a:latin typeface="Montserrat" panose="00000500000000000000" pitchFamily="2" charset="0"/>
              </a:rPr>
              <a:t>não impede que, posteriormente, </a:t>
            </a:r>
            <a:r>
              <a:rPr lang="pt-BR" sz="2000" dirty="0">
                <a:latin typeface="Montserrat" panose="00000500000000000000" pitchFamily="2" charset="0"/>
              </a:rPr>
              <a:t>sejam lançados ou cobrados tributos, contribuições e respectivas penalidades, decorrentes </a:t>
            </a:r>
            <a:r>
              <a:rPr lang="pt-BR" sz="2000" b="1" dirty="0">
                <a:latin typeface="Montserrat" panose="00000500000000000000" pitchFamily="2" charset="0"/>
              </a:rPr>
              <a:t>da falta do cumprimento de obrigações </a:t>
            </a:r>
            <a:r>
              <a:rPr lang="pt-BR" sz="2000" dirty="0">
                <a:latin typeface="Montserrat" panose="00000500000000000000" pitchFamily="2" charset="0"/>
              </a:rPr>
              <a:t>ou da prática comprovada e apurada em processo administrativo ou judicial de outras irregularidades praticadas pelos empresários, pelas pessoas jurídicas ou por seus titulares, sócios ou administradores.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8921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Dos Tributos e Contribuições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63229"/>
            <a:ext cx="8219256" cy="35313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Art. 13 da LC 123/2006:  O Simples Nacional implica o recolhimento mensal, mediante documento único de arrecadação, dos seguintes impostos e contribuições: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e) na aquisição ou manutenção em estoque de mercadoria </a:t>
            </a:r>
            <a:r>
              <a:rPr lang="pt-BR" sz="2000" dirty="0" err="1">
                <a:latin typeface="Montserrat" panose="00000500000000000000" pitchFamily="2" charset="0"/>
              </a:rPr>
              <a:t>desacobertada</a:t>
            </a:r>
            <a:r>
              <a:rPr lang="pt-BR" sz="2000" dirty="0">
                <a:latin typeface="Montserrat" panose="00000500000000000000" pitchFamily="2" charset="0"/>
              </a:rPr>
              <a:t> de documento fiscal;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b="1" u="sng" dirty="0">
                <a:latin typeface="Montserrat" panose="00000500000000000000" pitchFamily="2" charset="0"/>
              </a:rPr>
              <a:t>f) na operação ou prestação </a:t>
            </a:r>
            <a:r>
              <a:rPr lang="pt-BR" sz="2000" b="1" u="sng" dirty="0" err="1">
                <a:latin typeface="Montserrat" panose="00000500000000000000" pitchFamily="2" charset="0"/>
              </a:rPr>
              <a:t>desacobertada</a:t>
            </a:r>
            <a:r>
              <a:rPr lang="pt-BR" sz="2000" b="1" u="sng" dirty="0">
                <a:latin typeface="Montserrat" panose="00000500000000000000" pitchFamily="2" charset="0"/>
              </a:rPr>
              <a:t> de documento fiscal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72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Dos Tributos e Contribuições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06053"/>
            <a:ext cx="8219256" cy="3531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Art. 14 da LC 123/2006:  </a:t>
            </a:r>
            <a:r>
              <a:rPr lang="pt-BR" sz="2000" b="1" u="sng" dirty="0">
                <a:latin typeface="Montserrat" panose="00000500000000000000" pitchFamily="2" charset="0"/>
              </a:rPr>
              <a:t>Consideram-se isentos do imposto de renda, na fonte e na declaração de ajuste do beneficiário</a:t>
            </a:r>
            <a:r>
              <a:rPr lang="pt-BR" sz="2000" dirty="0">
                <a:latin typeface="Montserrat" panose="00000500000000000000" pitchFamily="2" charset="0"/>
              </a:rPr>
              <a:t>, os valores efetivamente pagos ou distribuídos ao titular ou sócio da microempresa ou empresa de pequeno porte optante pelo Simples Nacional, </a:t>
            </a:r>
            <a:r>
              <a:rPr lang="pt-BR" sz="2000" b="1" u="sng" dirty="0">
                <a:latin typeface="Montserrat" panose="00000500000000000000" pitchFamily="2" charset="0"/>
              </a:rPr>
              <a:t>salvo os que corresponderem a pró-labore, aluguéis ou serviços prestados.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1600" dirty="0">
                <a:latin typeface="Montserrat" panose="00000500000000000000" pitchFamily="2" charset="0"/>
              </a:rPr>
              <a:t>§ 1o  A isenção de que trata o caput deste artigo </a:t>
            </a:r>
            <a:r>
              <a:rPr lang="pt-BR" sz="1600" b="1" u="sng" dirty="0">
                <a:latin typeface="Montserrat" panose="00000500000000000000" pitchFamily="2" charset="0"/>
              </a:rPr>
              <a:t>fica limitada ao valor resultante da aplicação dos percentuais de que trata o art. 15 da Lei no 9.249, de 26 de dezembro de 1995, sobre a receita bruta mensal, no caso de antecipação de fonte, ou da receita bruta total anual, tratando-se de declaração de ajuste, subtraído do valor devido na forma do Simples Nacional no período.</a:t>
            </a:r>
          </a:p>
        </p:txBody>
      </p:sp>
    </p:spTree>
    <p:extLst>
      <p:ext uri="{BB962C8B-B14F-4D97-AF65-F5344CB8AC3E}">
        <p14:creationId xmlns:p14="http://schemas.microsoft.com/office/powerpoint/2010/main" val="385471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Distribuição de Lucros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2046FEC-F727-0742-F155-070F8B4F2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0" y="840788"/>
            <a:ext cx="5040560" cy="37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29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500" b="1" dirty="0">
                <a:latin typeface="Montserrat" panose="00000500000000000000" pitchFamily="2" charset="0"/>
                <a:cs typeface="MoolBoran" panose="020F0502020204030204" pitchFamily="34" charset="0"/>
              </a:rPr>
              <a:t>Das Obrigações Fiscais e Acessórias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06053"/>
            <a:ext cx="8219256" cy="3531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Art. 26.  As microempresas e empresas de pequeno porte optantes pelo Simples Nacional ficam obrigadas a: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1900" b="1" u="sng" dirty="0">
                <a:latin typeface="Montserrat" panose="00000500000000000000" pitchFamily="2" charset="0"/>
              </a:rPr>
              <a:t>I - emitir documento fiscal </a:t>
            </a:r>
            <a:r>
              <a:rPr lang="pt-BR" sz="1900" dirty="0">
                <a:latin typeface="Montserrat" panose="00000500000000000000" pitchFamily="2" charset="0"/>
              </a:rPr>
              <a:t>de venda ou prestação de serviço, de acordo com instruções expedidas pelo Comitê Gestor;</a:t>
            </a:r>
          </a:p>
          <a:p>
            <a:pPr marL="0" indent="0" algn="just">
              <a:buNone/>
            </a:pPr>
            <a:endParaRPr lang="pt-BR" sz="19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1900" b="1" dirty="0">
                <a:latin typeface="Montserrat" panose="00000500000000000000" pitchFamily="2" charset="0"/>
              </a:rPr>
              <a:t>II - manter em boa ordem e guarda os documentos que fundamentaram a apuração dos impostos e contribuições devidos e o cumprimento das obrigações acessórias </a:t>
            </a:r>
            <a:r>
              <a:rPr lang="pt-BR" sz="1900" dirty="0">
                <a:latin typeface="Montserrat" panose="00000500000000000000" pitchFamily="2" charset="0"/>
              </a:rPr>
              <a:t>a que se refere o art. 25 desta Lei Complementar enquanto não decorrido o prazo decadencial e não prescritas eventuais ações que lhes sejam pertinentes.</a:t>
            </a:r>
            <a:endParaRPr lang="pt-BR" sz="1900" b="1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1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2EB88C07-991D-35F1-000C-2C49C3D69C35}"/>
              </a:ext>
            </a:extLst>
          </p:cNvPr>
          <p:cNvGrpSpPr/>
          <p:nvPr/>
        </p:nvGrpSpPr>
        <p:grpSpPr>
          <a:xfrm>
            <a:off x="0" y="843558"/>
            <a:ext cx="9036496" cy="2808312"/>
            <a:chOff x="377159" y="1970798"/>
            <a:chExt cx="8434862" cy="2617175"/>
          </a:xfrm>
        </p:grpSpPr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9CC76F0D-4167-DD7C-B01C-9304B426F10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3512" y="1970798"/>
              <a:ext cx="3668509" cy="2617175"/>
            </a:xfrm>
            <a:prstGeom prst="rect">
              <a:avLst/>
            </a:prstGeom>
          </p:spPr>
        </p:pic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42E975CF-8C77-9A2F-DEEC-D79C24C038AF}"/>
                </a:ext>
              </a:extLst>
            </p:cNvPr>
            <p:cNvSpPr/>
            <p:nvPr/>
          </p:nvSpPr>
          <p:spPr>
            <a:xfrm>
              <a:off x="500034" y="2058682"/>
              <a:ext cx="4572635" cy="2475865"/>
            </a:xfrm>
            <a:custGeom>
              <a:avLst/>
              <a:gdLst/>
              <a:ahLst/>
              <a:cxnLst/>
              <a:rect l="l" t="t" r="r" b="b"/>
              <a:pathLst>
                <a:path w="4572635" h="2475865">
                  <a:moveTo>
                    <a:pt x="0" y="0"/>
                  </a:moveTo>
                  <a:lnTo>
                    <a:pt x="4572034" y="0"/>
                  </a:lnTo>
                  <a:lnTo>
                    <a:pt x="4572034" y="2475710"/>
                  </a:lnTo>
                  <a:lnTo>
                    <a:pt x="0" y="2475710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B6BE8E0F-9F61-256E-F4C3-57BC3B8DCC3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159" y="2445283"/>
              <a:ext cx="469899" cy="215900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F349CF8D-7CB2-1F09-F641-CE7BBD90516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159" y="3181883"/>
              <a:ext cx="469899" cy="215900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BDEAFEC9-68C3-4393-13B7-FBCD69B2BFA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159" y="3918478"/>
              <a:ext cx="469899" cy="215898"/>
            </a:xfrm>
            <a:prstGeom prst="rect">
              <a:avLst/>
            </a:prstGeom>
          </p:spPr>
        </p:pic>
      </p:grpSp>
      <p:sp>
        <p:nvSpPr>
          <p:cNvPr id="15" name="Espaço Reservado para Conteúdo 6">
            <a:extLst>
              <a:ext uri="{FF2B5EF4-FFF2-40B4-BE49-F238E27FC236}">
                <a16:creationId xmlns:a16="http://schemas.microsoft.com/office/drawing/2014/main" id="{61F7E372-84E9-6034-C4D2-F57C638DE81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1708" y="1257491"/>
            <a:ext cx="6345017" cy="184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lang="pt-BR" sz="2400" b="1" i="1" spc="-5" dirty="0">
                <a:latin typeface="Calibri"/>
                <a:cs typeface="Calibri"/>
              </a:rPr>
              <a:t>Sua</a:t>
            </a:r>
            <a:r>
              <a:rPr lang="pt-BR" sz="2400" b="1" i="1" spc="-35" dirty="0">
                <a:latin typeface="Calibri"/>
                <a:cs typeface="Calibri"/>
              </a:rPr>
              <a:t> </a:t>
            </a:r>
            <a:r>
              <a:rPr lang="pt-BR" sz="2400" b="1" i="1" spc="-10" dirty="0">
                <a:latin typeface="Calibri"/>
                <a:cs typeface="Calibri"/>
              </a:rPr>
              <a:t>presença</a:t>
            </a:r>
            <a:endParaRPr lang="pt-BR" sz="2400" b="1" i="1" dirty="0">
              <a:latin typeface="Calibri"/>
              <a:cs typeface="Calibri"/>
            </a:endParaRPr>
          </a:p>
          <a:p>
            <a:pPr marL="12700" marR="5080">
              <a:lnSpc>
                <a:spcPct val="200800"/>
              </a:lnSpc>
              <a:spcBef>
                <a:spcPts val="25"/>
              </a:spcBef>
            </a:pPr>
            <a:r>
              <a:rPr lang="pt-BR" sz="2400" b="1" i="1" spc="-5" dirty="0">
                <a:latin typeface="Calibri"/>
                <a:cs typeface="Calibri"/>
              </a:rPr>
              <a:t>Sua participação </a:t>
            </a:r>
            <a:r>
              <a:rPr lang="pt-BR" sz="2400" b="1" i="1" dirty="0">
                <a:latin typeface="Calibri"/>
                <a:cs typeface="Calibri"/>
              </a:rPr>
              <a:t>e </a:t>
            </a:r>
            <a:r>
              <a:rPr lang="pt-BR" sz="2400" b="1" i="1" spc="-15" dirty="0">
                <a:latin typeface="Calibri"/>
                <a:cs typeface="Calibri"/>
              </a:rPr>
              <a:t>envolvimento </a:t>
            </a:r>
          </a:p>
          <a:p>
            <a:pPr marL="12700" marR="5080">
              <a:lnSpc>
                <a:spcPct val="200800"/>
              </a:lnSpc>
              <a:spcBef>
                <a:spcPts val="25"/>
              </a:spcBef>
            </a:pPr>
            <a:r>
              <a:rPr lang="pt-BR" sz="2400" b="1" i="1" spc="-530" dirty="0">
                <a:latin typeface="Calibri"/>
                <a:cs typeface="Calibri"/>
              </a:rPr>
              <a:t> </a:t>
            </a:r>
            <a:r>
              <a:rPr lang="pt-BR" sz="2400" b="1" i="1" spc="-5" dirty="0">
                <a:latin typeface="Calibri"/>
                <a:cs typeface="Calibri"/>
              </a:rPr>
              <a:t>Sua</a:t>
            </a:r>
            <a:r>
              <a:rPr lang="pt-BR" sz="2400" b="1" i="1" spc="-10" dirty="0">
                <a:latin typeface="Calibri"/>
                <a:cs typeface="Calibri"/>
              </a:rPr>
              <a:t> </a:t>
            </a:r>
            <a:r>
              <a:rPr lang="pt-BR" sz="2400" b="1" i="1" spc="-5" dirty="0">
                <a:latin typeface="Calibri"/>
                <a:cs typeface="Calibri"/>
              </a:rPr>
              <a:t>experiência</a:t>
            </a:r>
            <a:r>
              <a:rPr lang="pt-BR" sz="2400" b="1" i="1" spc="-10" dirty="0">
                <a:latin typeface="Calibri"/>
                <a:cs typeface="Calibri"/>
              </a:rPr>
              <a:t> </a:t>
            </a:r>
            <a:r>
              <a:rPr lang="pt-BR" sz="2400" b="1" i="1" spc="-15" dirty="0">
                <a:latin typeface="Calibri"/>
                <a:cs typeface="Calibri"/>
              </a:rPr>
              <a:t>coletiva</a:t>
            </a:r>
            <a:endParaRPr lang="pt-BR" sz="2400" b="1" i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500" b="1" dirty="0">
                <a:latin typeface="Montserrat" panose="00000500000000000000" pitchFamily="2" charset="0"/>
                <a:cs typeface="MoolBoran" panose="020F0502020204030204" pitchFamily="34" charset="0"/>
              </a:rPr>
              <a:t>Da Exclusão do Simples Nacional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06053"/>
            <a:ext cx="8219256" cy="3531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Art. 29.  A exclusão de ofício das empresas optantes pelo Simples Nacional dar-se-á quando: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V - tiver sido constatada </a:t>
            </a:r>
            <a:r>
              <a:rPr lang="pt-BR" sz="2000" b="1" u="sng" dirty="0">
                <a:latin typeface="Montserrat" panose="00000500000000000000" pitchFamily="2" charset="0"/>
              </a:rPr>
              <a:t>prática reiterada de infração </a:t>
            </a:r>
            <a:r>
              <a:rPr lang="pt-BR" sz="2000" dirty="0">
                <a:latin typeface="Montserrat" panose="00000500000000000000" pitchFamily="2" charset="0"/>
              </a:rPr>
              <a:t>ao disposto nesta Lei Complementar;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VIII - houver </a:t>
            </a:r>
            <a:r>
              <a:rPr lang="pt-BR" sz="2000" b="1" u="sng" dirty="0">
                <a:latin typeface="Montserrat" panose="00000500000000000000" pitchFamily="2" charset="0"/>
              </a:rPr>
              <a:t>falta de escrituração do livro-caixa ou não permitir a identificação da movimentação financeira, inclusive bancária</a:t>
            </a:r>
            <a:r>
              <a:rPr lang="pt-BR" sz="2000" dirty="0">
                <a:latin typeface="Montserrat" panose="00000500000000000000" pitchFamily="2" charset="0"/>
              </a:rPr>
              <a:t>; 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rgbClr val="FF0000"/>
                </a:solidFill>
                <a:latin typeface="Montserrat" panose="00000500000000000000" pitchFamily="2" charset="0"/>
              </a:rPr>
              <a:t>(Evento 378)?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0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500" b="1" dirty="0">
                <a:latin typeface="Montserrat" panose="00000500000000000000" pitchFamily="2" charset="0"/>
                <a:cs typeface="MoolBoran" panose="020F0502020204030204" pitchFamily="34" charset="0"/>
              </a:rPr>
              <a:t>Da Exclusão do Simples Nacional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06053"/>
            <a:ext cx="8219256" cy="3531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Art. 29.  A exclusão de ofício das empresas optantes pelo Simples Nacional dar-se-á quando: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IX - for constatado que durante o ano-calendário o valor das </a:t>
            </a:r>
            <a:r>
              <a:rPr lang="pt-BR" sz="2000" b="1" dirty="0">
                <a:latin typeface="Montserrat" panose="00000500000000000000" pitchFamily="2" charset="0"/>
              </a:rPr>
              <a:t>despesas pagas supera em 20% (vinte por cento) o valor de ingressos de recursos</a:t>
            </a:r>
            <a:r>
              <a:rPr lang="pt-BR" sz="2000" dirty="0">
                <a:latin typeface="Montserrat" panose="00000500000000000000" pitchFamily="2" charset="0"/>
              </a:rPr>
              <a:t> no mesmo período, excluído o ano de início de atividade;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rgbClr val="FF0000"/>
                </a:solidFill>
                <a:latin typeface="Montserrat" panose="00000500000000000000" pitchFamily="2" charset="0"/>
              </a:rPr>
              <a:t>Evento 379?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500" b="1" dirty="0">
                <a:latin typeface="Montserrat" panose="00000500000000000000" pitchFamily="2" charset="0"/>
                <a:cs typeface="MoolBoran" panose="020F0502020204030204" pitchFamily="34" charset="0"/>
              </a:rPr>
              <a:t>Da Exclusão do Simples Nacional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06053"/>
            <a:ext cx="8219256" cy="3531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Art. 29.  A exclusão de ofício das empresas optantes pelo Simples Nacional dar-se-á quando: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X - for constatado que durante o </a:t>
            </a:r>
            <a:r>
              <a:rPr lang="pt-BR" sz="2000" b="1" dirty="0">
                <a:latin typeface="Montserrat" panose="00000500000000000000" pitchFamily="2" charset="0"/>
              </a:rPr>
              <a:t>ano-calendário o valor das aquisições de mercadorias para comercialização ou industrialização,</a:t>
            </a:r>
            <a:r>
              <a:rPr lang="pt-BR" sz="2000" dirty="0">
                <a:latin typeface="Montserrat" panose="00000500000000000000" pitchFamily="2" charset="0"/>
              </a:rPr>
              <a:t> ressalvadas hipóteses justificadas de aumento de estoque, </a:t>
            </a:r>
            <a:r>
              <a:rPr lang="pt-BR" sz="2000" b="1" dirty="0">
                <a:latin typeface="Montserrat" panose="00000500000000000000" pitchFamily="2" charset="0"/>
              </a:rPr>
              <a:t>for superior a 80% (oitenta por cento) dos ingressos de recursos</a:t>
            </a:r>
            <a:r>
              <a:rPr lang="pt-BR" sz="2000" dirty="0">
                <a:latin typeface="Montserrat" panose="00000500000000000000" pitchFamily="2" charset="0"/>
              </a:rPr>
              <a:t> no mesmo período, excluído o ano de início de atividade;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rgbClr val="FF0000"/>
                </a:solidFill>
                <a:latin typeface="Montserrat" panose="00000500000000000000" pitchFamily="2" charset="0"/>
              </a:rPr>
              <a:t>Evento 380?</a:t>
            </a:r>
          </a:p>
        </p:txBody>
      </p:sp>
    </p:spTree>
    <p:extLst>
      <p:ext uri="{BB962C8B-B14F-4D97-AF65-F5344CB8AC3E}">
        <p14:creationId xmlns:p14="http://schemas.microsoft.com/office/powerpoint/2010/main" val="401363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500" b="1" dirty="0">
                <a:latin typeface="Montserrat" panose="00000500000000000000" pitchFamily="2" charset="0"/>
                <a:cs typeface="MoolBoran" panose="020F0502020204030204" pitchFamily="34" charset="0"/>
              </a:rPr>
              <a:t>Da Exclusão do Simples Nacional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06053"/>
            <a:ext cx="8219256" cy="3531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Art. 29.  A exclusão de ofício das empresas optantes pelo Simples Nacional dar-se-á quando: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XI - houver descumprimento reiterado da obrigação contida no inciso I do caput do art. 26;</a:t>
            </a:r>
          </a:p>
          <a:p>
            <a:pPr marL="0" indent="0" algn="just">
              <a:buNone/>
            </a:pPr>
            <a:endParaRPr lang="pt-BR" sz="20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rgbClr val="FF0000"/>
                </a:solidFill>
                <a:latin typeface="Montserrat" panose="00000500000000000000" pitchFamily="2" charset="0"/>
              </a:rPr>
              <a:t>Hipótese da multa autônoma?</a:t>
            </a:r>
          </a:p>
          <a:p>
            <a:pPr marL="0" indent="0" algn="just">
              <a:buNone/>
            </a:pPr>
            <a:endParaRPr lang="pt-BR" sz="20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5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500" b="1" dirty="0">
                <a:latin typeface="Montserrat" panose="00000500000000000000" pitchFamily="2" charset="0"/>
                <a:cs typeface="MoolBoran" panose="020F0502020204030204" pitchFamily="34" charset="0"/>
              </a:rPr>
              <a:t>Da Exclusão do Simples Nacional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06053"/>
            <a:ext cx="8219256" cy="3531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Art. 29.  A exclusão de ofício das empresas optantes pelo Simples Nacional dar-se-á quando: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§ 9º  Considera-se prática reiterada, para fins do disposto nos incisos V, XI e XII do caput: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b="1" dirty="0">
                <a:latin typeface="Montserrat" panose="00000500000000000000" pitchFamily="2" charset="0"/>
              </a:rPr>
              <a:t>I - a ocorrência, em 2 (dois) ou mais períodos de apuração, consecutivos ou alternados</a:t>
            </a:r>
            <a:r>
              <a:rPr lang="pt-BR" sz="2000" dirty="0">
                <a:latin typeface="Montserrat" panose="00000500000000000000" pitchFamily="2" charset="0"/>
              </a:rPr>
              <a:t>, de idênticas infrações, inclusive de natureza acessória, verificada em relação aos últimos 5 (cinco) anos-calendário, formalizadas por intermédio de auto de infração ou notificação de lançamento; ou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08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500" b="1" dirty="0">
                <a:latin typeface="Montserrat" panose="00000500000000000000" pitchFamily="2" charset="0"/>
                <a:cs typeface="MoolBoran" panose="020F0502020204030204" pitchFamily="34" charset="0"/>
              </a:rPr>
              <a:t>Da Exclusão do Simples Nacional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06053"/>
            <a:ext cx="8219256" cy="3531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Art. 29.  A exclusão de ofício das empresas optantes pelo Simples Nacional dar-se-á quando: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§ 9º  Considera-se prática reiterada, para fins do disposto nos incisos V, XI e XII do caput: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II - a segunda ocorrência de </a:t>
            </a:r>
            <a:r>
              <a:rPr lang="pt-BR" sz="2000" b="1" dirty="0">
                <a:latin typeface="Montserrat" panose="00000500000000000000" pitchFamily="2" charset="0"/>
              </a:rPr>
              <a:t>utilização de artifício, ardil ou qualquer outro meio fraudulento que induza ou mantenha a fiscalização em erro, </a:t>
            </a:r>
            <a:r>
              <a:rPr lang="pt-BR" sz="2000" dirty="0">
                <a:latin typeface="Montserrat" panose="00000500000000000000" pitchFamily="2" charset="0"/>
              </a:rPr>
              <a:t>idênticas infrações, caso seja constatada a com o fim de suprimir ou reduzir o pagamento de tributo.</a:t>
            </a:r>
          </a:p>
        </p:txBody>
      </p:sp>
    </p:spTree>
    <p:extLst>
      <p:ext uri="{BB962C8B-B14F-4D97-AF65-F5344CB8AC3E}">
        <p14:creationId xmlns:p14="http://schemas.microsoft.com/office/powerpoint/2010/main" val="1413666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500" b="1" dirty="0">
                <a:latin typeface="Montserrat" panose="00000500000000000000" pitchFamily="2" charset="0"/>
                <a:cs typeface="MoolBoran" panose="020F0502020204030204" pitchFamily="34" charset="0"/>
              </a:rPr>
              <a:t>Da Fiscalização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06053"/>
            <a:ext cx="8219256" cy="3531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Art. 33. A competência para fiscalizar o cumprimento das obrigações principais e acessórias relativas ao Simples Nacional e para verificar a ocorrência das hipóteses previstas no art. 29 desta Lei Complementar </a:t>
            </a:r>
            <a:r>
              <a:rPr lang="pt-BR" sz="2000" b="1" dirty="0">
                <a:latin typeface="Montserrat" panose="00000500000000000000" pitchFamily="2" charset="0"/>
              </a:rPr>
              <a:t>é da Secretaria da Receita Federal e das Secretarias de Fazenda ou de Finanças do Estado ou do Distrito Federal, segundo a localização do estabelecimento, e, tratando-se de prestação de serviços incluídos na competência tributária municipal, a competência será também do respectivo Município.</a:t>
            </a:r>
          </a:p>
        </p:txBody>
      </p:sp>
    </p:spTree>
    <p:extLst>
      <p:ext uri="{BB962C8B-B14F-4D97-AF65-F5344CB8AC3E}">
        <p14:creationId xmlns:p14="http://schemas.microsoft.com/office/powerpoint/2010/main" val="1680647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500" b="1" dirty="0">
                <a:latin typeface="Montserrat" panose="00000500000000000000" pitchFamily="2" charset="0"/>
                <a:cs typeface="MoolBoran" panose="020F0502020204030204" pitchFamily="34" charset="0"/>
              </a:rPr>
              <a:t>Lei Estadual nº 18.665/2023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06053"/>
            <a:ext cx="8219256" cy="3531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Art. 177. As infrações à legislação do ICMS sujeitam o infrator às seguintes penalidades, sem prejuízo do pagamento do imposto, quando for o caso: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b="1" dirty="0">
                <a:latin typeface="Montserrat" panose="00000500000000000000" pitchFamily="2" charset="0"/>
              </a:rPr>
              <a:t>b) deixar de emitir documento fiscal: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1. em operações e prestações tributadas: multa equivalente a 30% (trinta por cento) do valor da operação ou da prestação;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64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500" b="1" dirty="0">
                <a:latin typeface="Montserrat" panose="00000500000000000000" pitchFamily="2" charset="0"/>
                <a:cs typeface="MoolBoran" panose="020F0502020204030204" pitchFamily="34" charset="0"/>
              </a:rPr>
              <a:t>Lei Estadual nº 18.665/2023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61" y="806053"/>
            <a:ext cx="8219256" cy="3531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Art. 177. As infrações à legislação do ICMS sujeitam o infrator às seguintes penalidades, sem prejuízo do pagamento do imposto, quando for o caso: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b="1" dirty="0">
                <a:latin typeface="Montserrat" panose="00000500000000000000" pitchFamily="2" charset="0"/>
              </a:rPr>
              <a:t>b) deixar de emitir documento fiscal: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2. em operações e prestações tributadas pelo regime de substituição tributária cujo imposto já tenha sido recolhido, bem como as amparadas por não incidência ou isenção incondicionada: multa equivalente a 10% (dez por cento) do valor da operação ou da prestação</a:t>
            </a:r>
          </a:p>
        </p:txBody>
      </p:sp>
    </p:spTree>
    <p:extLst>
      <p:ext uri="{BB962C8B-B14F-4D97-AF65-F5344CB8AC3E}">
        <p14:creationId xmlns:p14="http://schemas.microsoft.com/office/powerpoint/2010/main" val="2531709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B509BA2-B393-2762-27C6-CB8234DEA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7" y="695325"/>
            <a:ext cx="7560840" cy="375285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CE8E6F5-EE30-FCFC-4880-9253EC5F3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34348"/>
            <a:ext cx="9036496" cy="555526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Jornada para aplicação da Multa 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0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B29D4A30-BEA2-C14F-6CE5-F9C100B4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Montserrat" panose="00000500000000000000" pitchFamily="2" charset="0"/>
                <a:cs typeface="MoolBoran" panose="020F0502020204030204" pitchFamily="34" charset="0"/>
              </a:rPr>
              <a:t>Prof. Tiago Emerson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FD1C2696-6385-1D21-B6CC-61B2677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63228"/>
            <a:ext cx="8219256" cy="350877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 </a:t>
            </a:r>
            <a:r>
              <a:rPr lang="pt-BR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Contador e </a:t>
            </a:r>
            <a:r>
              <a:rPr lang="pt-BR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Segoe UI Emoji" panose="020B0502040204020203" pitchFamily="34" charset="0"/>
              </a:rPr>
              <a:t>Empresário Contábil;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r>
              <a:rPr lang="pt-BR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Palestrante e Professor</a:t>
            </a:r>
            <a:endParaRPr lang="pt-BR" sz="1800" dirty="0">
              <a:effectLst/>
              <a:latin typeface="Montserrat" panose="00000500000000000000" pitchFamily="2" charset="0"/>
              <a:ea typeface="Times New Roman" panose="02020603050405020304" pitchFamily="18" charset="0"/>
              <a:cs typeface="Segoe UI Emoji" panose="020B0502040204020203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 Especialista em Contabilidade, Auditória e Gestão Tributária</a:t>
            </a:r>
            <a:endParaRPr lang="pt-BR" sz="1800" dirty="0"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r>
              <a:rPr lang="pt-BR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Membro da Comissão dos Tributos Estaduais do CRC CE.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r>
              <a:rPr lang="pt-BR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Membro da Comissão da Reforma Tributária do CRC CE;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r>
              <a:rPr lang="pt-BR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Membro da Comissão do Simples Nacional CRC CE.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8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Instagram: @contadortiagoemerson</a:t>
            </a:r>
          </a:p>
          <a:p>
            <a:pPr marL="0" indent="0" algn="just">
              <a:buNone/>
            </a:pPr>
            <a:endParaRPr lang="pt-BR" sz="2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87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CE8E6F5-EE30-FCFC-4880-9253EC5F3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34348"/>
            <a:ext cx="9036496" cy="555526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Jornada para aplicação da Multa 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E5BA078-2E6D-9486-75FE-BA65436EBD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125" y="790575"/>
            <a:ext cx="86677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48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F2448CFE-725C-EF39-35B6-F032A054D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23528" y="843558"/>
            <a:ext cx="8694488" cy="2592288"/>
          </a:xfr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01A335C-4254-A2B0-C4B0-67DA0C20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4" y="164554"/>
            <a:ext cx="9036496" cy="555526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Exercício nº 01 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92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01A335C-4254-A2B0-C4B0-67DA0C20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4" y="164554"/>
            <a:ext cx="9036496" cy="555526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Resolução do Exercício nº 01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9452B7C5-1FD1-9C89-E92F-AF3745CBC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44927" y="979590"/>
            <a:ext cx="8454145" cy="3184320"/>
          </a:xfrm>
        </p:spPr>
      </p:pic>
    </p:spTree>
    <p:extLst>
      <p:ext uri="{BB962C8B-B14F-4D97-AF65-F5344CB8AC3E}">
        <p14:creationId xmlns:p14="http://schemas.microsoft.com/office/powerpoint/2010/main" val="28843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01A335C-4254-A2B0-C4B0-67DA0C20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4" y="164554"/>
            <a:ext cx="9036496" cy="555526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Exercício nº 02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6B783BD4-034E-B4A2-DED8-16DB80D56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51520" y="720080"/>
            <a:ext cx="8695529" cy="3579862"/>
          </a:xfrm>
        </p:spPr>
      </p:pic>
    </p:spTree>
    <p:extLst>
      <p:ext uri="{BB962C8B-B14F-4D97-AF65-F5344CB8AC3E}">
        <p14:creationId xmlns:p14="http://schemas.microsoft.com/office/powerpoint/2010/main" val="1164262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01A335C-4254-A2B0-C4B0-67DA0C20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4" y="164554"/>
            <a:ext cx="9036496" cy="555526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Resolução - Exercício nº 02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3E9EA574-421F-4DAB-84D6-69DF295B6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39902" y="710833"/>
            <a:ext cx="8557522" cy="3445093"/>
          </a:xfrm>
        </p:spPr>
      </p:pic>
    </p:spTree>
    <p:extLst>
      <p:ext uri="{BB962C8B-B14F-4D97-AF65-F5344CB8AC3E}">
        <p14:creationId xmlns:p14="http://schemas.microsoft.com/office/powerpoint/2010/main" val="173637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01A335C-4254-A2B0-C4B0-67DA0C20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4" y="164554"/>
            <a:ext cx="9036496" cy="555526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Exercício nº 03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6BF7FCB8-8BD1-3D86-607D-5D6DF3A67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23528" y="720080"/>
            <a:ext cx="8536518" cy="3507854"/>
          </a:xfrm>
        </p:spPr>
      </p:pic>
    </p:spTree>
    <p:extLst>
      <p:ext uri="{BB962C8B-B14F-4D97-AF65-F5344CB8AC3E}">
        <p14:creationId xmlns:p14="http://schemas.microsoft.com/office/powerpoint/2010/main" val="3195021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01A335C-4254-A2B0-C4B0-67DA0C20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4" y="164554"/>
            <a:ext cx="9036496" cy="555526"/>
          </a:xfrm>
        </p:spPr>
        <p:txBody>
          <a:bodyPr>
            <a:noAutofit/>
          </a:bodyPr>
          <a:lstStyle/>
          <a:p>
            <a:br>
              <a:rPr lang="pt-BR" sz="3600" b="1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>
                <a:latin typeface="Montserrat" panose="00000500000000000000" pitchFamily="2" charset="0"/>
                <a:cs typeface="MoolBoran" panose="020F0502020204030204" pitchFamily="34" charset="0"/>
              </a:rPr>
              <a:t>Resolução - Exercício </a:t>
            </a: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nº 03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1BC027F8-7177-DDEE-0C83-3843CEE24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67544" y="740789"/>
            <a:ext cx="8483089" cy="3661921"/>
          </a:xfrm>
        </p:spPr>
      </p:pic>
    </p:spTree>
    <p:extLst>
      <p:ext uri="{BB962C8B-B14F-4D97-AF65-F5344CB8AC3E}">
        <p14:creationId xmlns:p14="http://schemas.microsoft.com/office/powerpoint/2010/main" val="42870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</p:spPr>
        <p:txBody>
          <a:bodyPr>
            <a:noAutofit/>
          </a:bodyPr>
          <a:lstStyle/>
          <a:p>
            <a:r>
              <a:rPr lang="pt-BR" sz="3000" b="1" dirty="0">
                <a:latin typeface="Montserrat" panose="00000500000000000000" pitchFamily="2" charset="0"/>
                <a:cs typeface="MoolBoran" panose="020F0502020204030204" pitchFamily="34" charset="0"/>
              </a:rPr>
              <a:t>Evolução da Administração Tributária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63229"/>
            <a:ext cx="8219256" cy="35313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200" dirty="0">
              <a:solidFill>
                <a:srgbClr val="555555"/>
              </a:solidFill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endParaRPr lang="pt-BR" sz="2200" dirty="0">
              <a:latin typeface="Montserrat" panose="00000500000000000000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569B6C1-3294-7CF7-1C19-6D53B3E4C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75" y="1200150"/>
            <a:ext cx="84772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9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Malhas Fiscais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63229"/>
            <a:ext cx="8219256" cy="35313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b="0" i="0" dirty="0">
              <a:solidFill>
                <a:srgbClr val="3D474D"/>
              </a:solidFill>
              <a:effectLst/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b="0" i="0" dirty="0">
                <a:effectLst/>
                <a:latin typeface="Montserrat" panose="00000500000000000000" pitchFamily="2" charset="0"/>
              </a:rPr>
              <a:t>Cruzamentos entre </a:t>
            </a:r>
            <a:r>
              <a:rPr lang="pt-BR" sz="2200" dirty="0">
                <a:latin typeface="Montserrat" panose="00000500000000000000" pitchFamily="2" charset="0"/>
              </a:rPr>
              <a:t>base de dados;</a:t>
            </a:r>
          </a:p>
          <a:p>
            <a:pPr marL="0" indent="0" algn="just">
              <a:buNone/>
            </a:pPr>
            <a:endParaRPr lang="pt-BR" sz="2200" dirty="0"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>
                <a:latin typeface="Montserrat" panose="00000500000000000000" pitchFamily="2" charset="0"/>
              </a:rPr>
              <a:t>Objetivo de promover a </a:t>
            </a:r>
            <a:r>
              <a:rPr lang="pt-BR" sz="2200" b="1" dirty="0">
                <a:latin typeface="Montserrat" panose="00000500000000000000" pitchFamily="2" charset="0"/>
              </a:rPr>
              <a:t>auto regularização</a:t>
            </a:r>
            <a:r>
              <a:rPr lang="pt-BR" sz="2200" b="1" i="0" dirty="0">
                <a:effectLst/>
                <a:latin typeface="Montserrat" panose="00000500000000000000" pitchFamily="2" charset="0"/>
              </a:rPr>
              <a:t> </a:t>
            </a:r>
            <a:r>
              <a:rPr lang="pt-BR" sz="2200" b="0" i="0" dirty="0">
                <a:effectLst/>
                <a:latin typeface="Montserrat" panose="00000500000000000000" pitchFamily="2" charset="0"/>
              </a:rPr>
              <a:t>do contribuinte, por orientação da Administração Tributária ou por conta própria ou voluntariamente;</a:t>
            </a:r>
          </a:p>
          <a:p>
            <a:pPr marL="0" indent="0" algn="just">
              <a:buNone/>
            </a:pPr>
            <a:endParaRPr lang="pt-BR" sz="2200" dirty="0"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b="0" i="0" dirty="0">
                <a:effectLst/>
                <a:latin typeface="Montserrat" panose="00000500000000000000" pitchFamily="2" charset="0"/>
              </a:rPr>
              <a:t> Eventuais indícios de inconsistências, evitando ou reduzindo a aplicação de penalidades.</a:t>
            </a:r>
            <a:endParaRPr lang="pt-BR" sz="2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6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1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325" y="1347614"/>
            <a:ext cx="3106277" cy="30316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800" b="1" kern="1200" dirty="0">
                <a:solidFill>
                  <a:srgbClr val="FFFFFF"/>
                </a:solidFill>
                <a:latin typeface="Montserrat" panose="00000500000000000000" pitchFamily="2" charset="0"/>
              </a:rPr>
            </a:br>
            <a:r>
              <a:rPr lang="en-US" sz="2800" b="1" kern="1200" dirty="0" err="1">
                <a:solidFill>
                  <a:srgbClr val="FFFFFF"/>
                </a:solidFill>
                <a:latin typeface="Montserrat" panose="00000500000000000000" pitchFamily="2" charset="0"/>
              </a:rPr>
              <a:t>Cruzamentos</a:t>
            </a:r>
            <a:r>
              <a:rPr lang="en-US" sz="2800" b="1" kern="1200" dirty="0">
                <a:solidFill>
                  <a:srgbClr val="FFFFFF"/>
                </a:solidFill>
                <a:latin typeface="Montserrat" panose="00000500000000000000" pitchFamily="2" charset="0"/>
              </a:rPr>
              <a:t> de </a:t>
            </a:r>
            <a:r>
              <a:rPr lang="en-US" sz="2800" b="1" kern="1200" dirty="0" err="1">
                <a:solidFill>
                  <a:srgbClr val="FFFFFF"/>
                </a:solidFill>
                <a:latin typeface="Montserrat" panose="00000500000000000000" pitchFamily="2" charset="0"/>
              </a:rPr>
              <a:t>Informações</a:t>
            </a:r>
            <a:endParaRPr lang="en-US" sz="2800" b="1" kern="1200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84051D3-C536-6CEE-2089-8A90BE26A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821" y="751981"/>
            <a:ext cx="5419311" cy="3639537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7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955A170-19AC-1CAA-94F0-F4ACD35D53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123478"/>
            <a:ext cx="456808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06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ABD625D-7193-2AD6-FD8E-FE0435ED2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464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24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27016"/>
            <a:ext cx="9036496" cy="555526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Simples Nacional - Conceitos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10545E3-A00A-3247-E47B-4964A4D09A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884971"/>
            <a:ext cx="8496944" cy="35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59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Evento 379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5EE1E7B4-5687-CF25-1C1B-7DC7BF712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84330" y="1041394"/>
            <a:ext cx="8280132" cy="1874219"/>
          </a:xfrm>
        </p:spPr>
      </p:pic>
    </p:spTree>
    <p:extLst>
      <p:ext uri="{BB962C8B-B14F-4D97-AF65-F5344CB8AC3E}">
        <p14:creationId xmlns:p14="http://schemas.microsoft.com/office/powerpoint/2010/main" val="8588317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Caso Prático Evento 379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Exercício 2023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63229"/>
            <a:ext cx="8496944" cy="35313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b="0" i="0" dirty="0">
              <a:solidFill>
                <a:srgbClr val="3D474D"/>
              </a:solidFill>
              <a:effectLst/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b="0" i="0" dirty="0">
                <a:effectLst/>
                <a:latin typeface="Montserrat" panose="00000500000000000000" pitchFamily="2" charset="0"/>
              </a:rPr>
              <a:t>Receita Bruta de Revenda (CFOP 5102)                        R$ 1.600.000,00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Receita de Imobilizado sem </a:t>
            </a:r>
            <a:r>
              <a:rPr lang="pt-BR" sz="1800" dirty="0" err="1">
                <a:latin typeface="Montserrat" panose="00000500000000000000" pitchFamily="2" charset="0"/>
              </a:rPr>
              <a:t>Pgdas</a:t>
            </a:r>
            <a:r>
              <a:rPr lang="pt-BR" sz="1800" dirty="0">
                <a:latin typeface="Montserrat" panose="00000500000000000000" pitchFamily="2" charset="0"/>
              </a:rPr>
              <a:t> (CFOP 5551)        R$    600.000,00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Estoque Inicial de Mercadorias                                       R$    180.000,00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Compras de Mercadorias bruta                                      R$  2.100.000,00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Devolução de compras (CFOP 5202)                             R$         2.000,00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Estoque final de mercadorias                                          R$     315.000,00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Despesa Operacional                                                         R$     430.000,00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Despesa Não Operacional                                                 R$     100.000,00</a:t>
            </a:r>
          </a:p>
        </p:txBody>
      </p:sp>
    </p:spTree>
    <p:extLst>
      <p:ext uri="{BB962C8B-B14F-4D97-AF65-F5344CB8AC3E}">
        <p14:creationId xmlns:p14="http://schemas.microsoft.com/office/powerpoint/2010/main" val="3635441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Caso Prático Evento 379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768D141-3052-CD4C-05A3-E4595D02EB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511126"/>
            <a:ext cx="5832648" cy="386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09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01A335C-4254-A2B0-C4B0-67DA0C20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4" y="164554"/>
            <a:ext cx="9036496" cy="267494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Exercício nº 04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  <p:pic>
        <p:nvPicPr>
          <p:cNvPr id="18" name="Espaço Reservado para Conteúdo 17">
            <a:extLst>
              <a:ext uri="{FF2B5EF4-FFF2-40B4-BE49-F238E27FC236}">
                <a16:creationId xmlns:a16="http://schemas.microsoft.com/office/drawing/2014/main" id="{B21862D3-6997-1AB7-EDC9-4803506E5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53412" y="735546"/>
            <a:ext cx="8437175" cy="3672408"/>
          </a:xfrm>
        </p:spPr>
      </p:pic>
    </p:spTree>
    <p:extLst>
      <p:ext uri="{BB962C8B-B14F-4D97-AF65-F5344CB8AC3E}">
        <p14:creationId xmlns:p14="http://schemas.microsoft.com/office/powerpoint/2010/main" val="723008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01A335C-4254-A2B0-C4B0-67DA0C20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4" y="164554"/>
            <a:ext cx="9036496" cy="267494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Resolução - Exercício nº 04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  <p:pic>
        <p:nvPicPr>
          <p:cNvPr id="14" name="Espaço Reservado para Conteúdo 13">
            <a:extLst>
              <a:ext uri="{FF2B5EF4-FFF2-40B4-BE49-F238E27FC236}">
                <a16:creationId xmlns:a16="http://schemas.microsoft.com/office/drawing/2014/main" id="{F1F4ABBD-7CBE-94FF-C613-1AE2897CD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51521" y="539558"/>
            <a:ext cx="8352927" cy="3672408"/>
          </a:xfrm>
        </p:spPr>
      </p:pic>
    </p:spTree>
    <p:extLst>
      <p:ext uri="{BB962C8B-B14F-4D97-AF65-F5344CB8AC3E}">
        <p14:creationId xmlns:p14="http://schemas.microsoft.com/office/powerpoint/2010/main" val="38130421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01A335C-4254-A2B0-C4B0-67DA0C20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4" y="164554"/>
            <a:ext cx="9036496" cy="267494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Resolução - Exercício nº 04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F02CE9E1-9375-BCD3-9EBC-DBFEA5D39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547664" y="539558"/>
            <a:ext cx="6552728" cy="3845144"/>
          </a:xfrm>
        </p:spPr>
      </p:pic>
    </p:spTree>
    <p:extLst>
      <p:ext uri="{BB962C8B-B14F-4D97-AF65-F5344CB8AC3E}">
        <p14:creationId xmlns:p14="http://schemas.microsoft.com/office/powerpoint/2010/main" val="12617848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01A335C-4254-A2B0-C4B0-67DA0C20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4" y="164554"/>
            <a:ext cx="9036496" cy="267494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Exercício nº 05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D1871E39-D1E7-B7A2-2658-DC7F13F55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926356" y="532845"/>
            <a:ext cx="7488832" cy="4041757"/>
          </a:xfrm>
        </p:spPr>
      </p:pic>
    </p:spTree>
    <p:extLst>
      <p:ext uri="{BB962C8B-B14F-4D97-AF65-F5344CB8AC3E}">
        <p14:creationId xmlns:p14="http://schemas.microsoft.com/office/powerpoint/2010/main" val="3671172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01A335C-4254-A2B0-C4B0-67DA0C20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4" y="164554"/>
            <a:ext cx="9036496" cy="267494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Resolução - Exercício nº 05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1D350587-5147-3F0F-0B21-9EECFD2B1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259632" y="621427"/>
            <a:ext cx="6995249" cy="3843069"/>
          </a:xfrm>
        </p:spPr>
      </p:pic>
    </p:spTree>
    <p:extLst>
      <p:ext uri="{BB962C8B-B14F-4D97-AF65-F5344CB8AC3E}">
        <p14:creationId xmlns:p14="http://schemas.microsoft.com/office/powerpoint/2010/main" val="216336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B4FAB84C-1407-FFB5-3C13-B87112F2C2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43395"/>
            <a:ext cx="3528392" cy="35283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A71E0F-34FE-BF69-A140-C22B1A4C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Montserrat" panose="00000500000000000000" pitchFamily="2" charset="0"/>
                <a:cs typeface="MoolBoran" panose="020F0502020204030204" pitchFamily="34" charset="0"/>
              </a:rPr>
              <a:t>Pesquisa </a:t>
            </a:r>
          </a:p>
        </p:txBody>
      </p:sp>
    </p:spTree>
    <p:extLst>
      <p:ext uri="{BB962C8B-B14F-4D97-AF65-F5344CB8AC3E}">
        <p14:creationId xmlns:p14="http://schemas.microsoft.com/office/powerpoint/2010/main" val="1993711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01A335C-4254-A2B0-C4B0-67DA0C20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24" y="164554"/>
            <a:ext cx="9036496" cy="267494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Resolução - Exercício nº 05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270D460C-7914-5D83-C905-7D04F2860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475656" y="712496"/>
            <a:ext cx="6768752" cy="3718508"/>
          </a:xfrm>
        </p:spPr>
      </p:pic>
    </p:spTree>
    <p:extLst>
      <p:ext uri="{BB962C8B-B14F-4D97-AF65-F5344CB8AC3E}">
        <p14:creationId xmlns:p14="http://schemas.microsoft.com/office/powerpoint/2010/main" val="7997929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Evento 380</a:t>
            </a: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13D5F32C-F726-C02B-144C-BE13D9534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83568" y="771550"/>
            <a:ext cx="8116931" cy="2945442"/>
          </a:xfrm>
        </p:spPr>
      </p:pic>
    </p:spTree>
    <p:extLst>
      <p:ext uri="{BB962C8B-B14F-4D97-AF65-F5344CB8AC3E}">
        <p14:creationId xmlns:p14="http://schemas.microsoft.com/office/powerpoint/2010/main" val="3250227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Caso Prático Evento 380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Exercício 2023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63229"/>
            <a:ext cx="8496944" cy="35313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b="0" i="0" dirty="0">
              <a:solidFill>
                <a:srgbClr val="3D474D"/>
              </a:solidFill>
              <a:effectLst/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b="0" i="0" dirty="0">
                <a:effectLst/>
                <a:latin typeface="Montserrat" panose="00000500000000000000" pitchFamily="2" charset="0"/>
              </a:rPr>
              <a:t>Receita Bruta de Revenda (CFOP 5102)                        R$ 1.600.000,00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Receita de Imobilizado sem </a:t>
            </a:r>
            <a:r>
              <a:rPr lang="pt-BR" sz="1800" dirty="0" err="1">
                <a:latin typeface="Montserrat" panose="00000500000000000000" pitchFamily="2" charset="0"/>
              </a:rPr>
              <a:t>Pgdas</a:t>
            </a:r>
            <a:r>
              <a:rPr lang="pt-BR" sz="1800" dirty="0">
                <a:latin typeface="Montserrat" panose="00000500000000000000" pitchFamily="2" charset="0"/>
              </a:rPr>
              <a:t> (CFOP 5551)        R$    600.000,00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Estoque Inicial de Mercadorias                                       R$    180.000,00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Compras de Mercadorias bruta                                      R$  2.100.000,00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Devolução de compras (CFOP 5202)                             R$         2.000,00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Estoque final de mercadorias                                          R$     315.000,00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Aquisições no CFOP (1556)                                                R$     430.000,00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Aquisições no CFOP (1551)                                                 R$     100.000,00</a:t>
            </a:r>
          </a:p>
        </p:txBody>
      </p:sp>
    </p:spTree>
    <p:extLst>
      <p:ext uri="{BB962C8B-B14F-4D97-AF65-F5344CB8AC3E}">
        <p14:creationId xmlns:p14="http://schemas.microsoft.com/office/powerpoint/2010/main" val="5255429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555526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Caso Prático Evento 380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366629C-9503-7125-FF16-5363CDF121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638027"/>
            <a:ext cx="6912768" cy="39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771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Exercício – nº 06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63229"/>
            <a:ext cx="8496944" cy="35313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b="0" i="0" dirty="0">
              <a:solidFill>
                <a:srgbClr val="3D474D"/>
              </a:solidFill>
              <a:effectLst/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b="0" i="0" dirty="0">
                <a:effectLst/>
                <a:latin typeface="Montserrat" panose="00000500000000000000" pitchFamily="2" charset="0"/>
              </a:rPr>
              <a:t>Receita Bruta de Revenda (CFOP 5405)                      R$ 2.500.000,00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Aquisições no CFOP 1403                                                R$  1.000.000,00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Aquisições no CFOP 2403                                                R$  1.100.000,00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Entrada de Bonificação CFOP 1910                                R$    300.000,00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Devolução de compras (CFOP 5411)                              R$       42.000,00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Estoque final de mercadorias                                          R$     300.000,00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Aquisições no CFOP (1556)                                                R$     100.000,00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Aquisições no CFOP (1551)                                                 R$     300.000,00</a:t>
            </a:r>
          </a:p>
        </p:txBody>
      </p:sp>
    </p:spTree>
    <p:extLst>
      <p:ext uri="{BB962C8B-B14F-4D97-AF65-F5344CB8AC3E}">
        <p14:creationId xmlns:p14="http://schemas.microsoft.com/office/powerpoint/2010/main" val="11955248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555526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Resolução – Exercício nº 06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529895D-2EB0-4902-A7E4-9591D168D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39" y="615703"/>
            <a:ext cx="6624737" cy="375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215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Bonificação de Mercadorias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 err="1">
                <a:latin typeface="Montserrat" panose="00000500000000000000" pitchFamily="2" charset="0"/>
                <a:cs typeface="MoolBoran" panose="020F0502020204030204" pitchFamily="34" charset="0"/>
              </a:rPr>
              <a:t>Cosit</a:t>
            </a: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 nº 37/2023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9621"/>
            <a:ext cx="8496944" cy="31750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>
                <a:latin typeface="Montserrat" panose="00000500000000000000" pitchFamily="2" charset="0"/>
              </a:rPr>
              <a:t>Bonificações em mercadorias entregues gratuitamente, a título de </a:t>
            </a:r>
            <a:r>
              <a:rPr lang="pt-BR" sz="2200" b="1" dirty="0">
                <a:latin typeface="Montserrat" panose="00000500000000000000" pitchFamily="2" charset="0"/>
              </a:rPr>
              <a:t>mera liberalidade, sem vinculação à operação de venda, </a:t>
            </a:r>
            <a:r>
              <a:rPr lang="pt-BR" sz="2200" dirty="0">
                <a:latin typeface="Montserrat" panose="00000500000000000000" pitchFamily="2" charset="0"/>
              </a:rPr>
              <a:t>são consideradas </a:t>
            </a:r>
            <a:r>
              <a:rPr lang="pt-BR" sz="2200" b="1" dirty="0">
                <a:latin typeface="Montserrat" panose="00000500000000000000" pitchFamily="2" charset="0"/>
              </a:rPr>
              <a:t>receita de doação </a:t>
            </a:r>
            <a:r>
              <a:rPr lang="pt-BR" sz="2200" dirty="0">
                <a:latin typeface="Montserrat" panose="00000500000000000000" pitchFamily="2" charset="0"/>
              </a:rPr>
              <a:t>para a recebedora dos produtos (donatária),</a:t>
            </a:r>
          </a:p>
        </p:txBody>
      </p:sp>
    </p:spTree>
    <p:extLst>
      <p:ext uri="{BB962C8B-B14F-4D97-AF65-F5344CB8AC3E}">
        <p14:creationId xmlns:p14="http://schemas.microsoft.com/office/powerpoint/2010/main" val="3761748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C0036E4-4801-B7E8-BB32-5BEE2625B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481"/>
            <a:ext cx="9144000" cy="45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343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EBF0118-759A-1127-B4D9-5523424F4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036496" cy="45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574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E54F1F2-87A1-24D5-EFE2-C9EEA189CB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3478"/>
            <a:ext cx="9144000" cy="44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8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graphicFrame>
        <p:nvGraphicFramePr>
          <p:cNvPr id="22" name="Espaço Reservado para Conteúdo 2">
            <a:extLst>
              <a:ext uri="{FF2B5EF4-FFF2-40B4-BE49-F238E27FC236}">
                <a16:creationId xmlns:a16="http://schemas.microsoft.com/office/drawing/2014/main" id="{9E5EA2CC-7CA0-83EB-7DE1-2D5022F74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805773"/>
              </p:ext>
            </p:extLst>
          </p:nvPr>
        </p:nvGraphicFramePr>
        <p:xfrm>
          <a:off x="56210" y="123478"/>
          <a:ext cx="8980286" cy="4425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4A6E60-E73F-9D5F-5CAA-193E4CBB9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46496"/>
              </p:ext>
            </p:extLst>
          </p:nvPr>
        </p:nvGraphicFramePr>
        <p:xfrm>
          <a:off x="539552" y="843558"/>
          <a:ext cx="8064896" cy="362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234BA232-239D-8BF4-D9BE-E38839D0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53" y="165605"/>
            <a:ext cx="8229600" cy="857250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Montserrat" panose="00000500000000000000" pitchFamily="2" charset="0"/>
                <a:cs typeface="MoolBoran" panose="020F0502020204030204" pitchFamily="34" charset="0"/>
              </a:rPr>
              <a:t>Plano de Aula</a:t>
            </a:r>
          </a:p>
        </p:txBody>
      </p:sp>
    </p:spTree>
    <p:extLst>
      <p:ext uri="{BB962C8B-B14F-4D97-AF65-F5344CB8AC3E}">
        <p14:creationId xmlns:p14="http://schemas.microsoft.com/office/powerpoint/2010/main" val="8783912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Defesa Prévia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9621"/>
            <a:ext cx="8496944" cy="317500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>
                <a:latin typeface="Montserrat" panose="00000500000000000000" pitchFamily="2" charset="0"/>
              </a:rPr>
              <a:t>90 (noventa) dias contados da </a:t>
            </a:r>
            <a:r>
              <a:rPr lang="pt-BR" sz="2200" b="1" dirty="0">
                <a:latin typeface="Montserrat" panose="00000500000000000000" pitchFamily="2" charset="0"/>
              </a:rPr>
              <a:t>ciência da notificação</a:t>
            </a:r>
            <a:r>
              <a:rPr lang="pt-BR" sz="2200" dirty="0">
                <a:latin typeface="Montserrat" panose="00000500000000000000" pitchFamily="2" charset="0"/>
              </a:rPr>
              <a:t>, na forma do art. 3.º da Instrução Normativa nº 24/2023;</a:t>
            </a:r>
          </a:p>
          <a:p>
            <a:pPr marL="0" indent="0" algn="just">
              <a:buNone/>
            </a:pPr>
            <a:endParaRPr lang="pt-BR" sz="22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200" b="1" u="sng" dirty="0">
                <a:latin typeface="Montserrat" panose="00000500000000000000" pitchFamily="2" charset="0"/>
              </a:rPr>
              <a:t>Considera realizada a ciência no dia em que a pessoa jurídica consultar a mensagem disponibilizada em seu DTE-SN ou, caso essa consulta ocorra em dia não útil, será considerado o primeiro dia útil seguinte, </a:t>
            </a:r>
            <a:r>
              <a:rPr lang="pt-BR" sz="2200" dirty="0">
                <a:latin typeface="Montserrat" panose="00000500000000000000" pitchFamily="2" charset="0"/>
              </a:rPr>
              <a:t>observado o disposto nos §§ 1.º-A e 1.º-B do art. 16 da Lei Complementar n.º 123/ 2006:</a:t>
            </a:r>
          </a:p>
        </p:txBody>
      </p:sp>
    </p:spTree>
    <p:extLst>
      <p:ext uri="{BB962C8B-B14F-4D97-AF65-F5344CB8AC3E}">
        <p14:creationId xmlns:p14="http://schemas.microsoft.com/office/powerpoint/2010/main" val="26914319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Metodologia para Defesa Prévia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19817"/>
            <a:ext cx="8496944" cy="357480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200" b="1" dirty="0">
                <a:latin typeface="Montserrat" panose="00000500000000000000" pitchFamily="2" charset="0"/>
              </a:rPr>
              <a:t>Instruir processo contestando – instrução processual</a:t>
            </a:r>
          </a:p>
          <a:p>
            <a:pPr marL="0" indent="0" algn="just">
              <a:buNone/>
            </a:pPr>
            <a:endParaRPr lang="pt-BR" sz="22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200" dirty="0">
                <a:latin typeface="Montserrat" panose="00000500000000000000" pitchFamily="2" charset="0"/>
              </a:rPr>
              <a:t>a) Requerimento eletrônico preenchido;</a:t>
            </a:r>
          </a:p>
          <a:p>
            <a:pPr marL="0" indent="0" algn="just">
              <a:buNone/>
            </a:pPr>
            <a:r>
              <a:rPr lang="pt-BR" sz="2200" dirty="0">
                <a:latin typeface="Montserrat" panose="00000500000000000000" pitchFamily="2" charset="0"/>
              </a:rPr>
              <a:t>b) Notificação recebida;</a:t>
            </a:r>
          </a:p>
          <a:p>
            <a:pPr marL="0" indent="0" algn="just">
              <a:buNone/>
            </a:pPr>
            <a:r>
              <a:rPr lang="pt-BR" sz="2200" dirty="0">
                <a:latin typeface="Montserrat" panose="00000500000000000000" pitchFamily="2" charset="0"/>
              </a:rPr>
              <a:t>c) Defesa fundamentada;</a:t>
            </a:r>
          </a:p>
          <a:p>
            <a:pPr marL="0" indent="0" algn="just">
              <a:buNone/>
            </a:pPr>
            <a:r>
              <a:rPr lang="pt-BR" sz="2200" dirty="0">
                <a:latin typeface="Montserrat" panose="00000500000000000000" pitchFamily="2" charset="0"/>
              </a:rPr>
              <a:t>d) Documentos que comprovem o fato alegado. </a:t>
            </a:r>
          </a:p>
        </p:txBody>
      </p:sp>
    </p:spTree>
    <p:extLst>
      <p:ext uri="{BB962C8B-B14F-4D97-AF65-F5344CB8AC3E}">
        <p14:creationId xmlns:p14="http://schemas.microsoft.com/office/powerpoint/2010/main" val="20290462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Metodologia para Defesa Prévia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CDE5593-C29A-0B24-62EC-31210A35C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843558"/>
            <a:ext cx="705678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269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Metodologia para Defesa Prévia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102D4B9-B6F8-4C36-A0FC-804EEC213E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57544"/>
            <a:ext cx="9144000" cy="32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91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Metodologia para Defesa Prévia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242BB29-9D99-5EFB-BFC5-03067F787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7" y="1300162"/>
            <a:ext cx="9039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010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Metodologia para Defesa Prévia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F667B9E-0C9C-A323-250A-4EB8D50A06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7" y="1047261"/>
            <a:ext cx="9039225" cy="371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81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Comprovação de Ingressos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03165E-59ED-5512-DB30-72BEAA7A4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9621"/>
            <a:ext cx="8496944" cy="317500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>
                <a:latin typeface="Montserrat" panose="00000500000000000000" pitchFamily="2" charset="0"/>
              </a:rPr>
              <a:t>Empréstimos por mútuo;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200" dirty="0"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>
                <a:latin typeface="Montserrat" panose="00000500000000000000" pitchFamily="2" charset="0"/>
              </a:rPr>
              <a:t>Doações financeiras;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200" dirty="0"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>
                <a:latin typeface="Montserrat" panose="00000500000000000000" pitchFamily="2" charset="0"/>
              </a:rPr>
              <a:t>Capital Social;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200" dirty="0"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>
                <a:latin typeface="Montserrat" panose="00000500000000000000" pitchFamily="2" charset="0"/>
              </a:rPr>
              <a:t>Receitas não operacionais;</a:t>
            </a:r>
          </a:p>
          <a:p>
            <a:pPr marL="0" indent="0" algn="just">
              <a:buNone/>
            </a:pPr>
            <a:endParaRPr lang="pt-BR" sz="2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477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555526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Empréstimos por Mútuo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03165E-59ED-5512-DB30-72BEAA7A4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63" y="696218"/>
            <a:ext cx="8496944" cy="375106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Montserrat" panose="00000500000000000000" pitchFamily="2" charset="0"/>
              </a:rPr>
              <a:t>formalizados por contrato escrito, registrado em cartório, no qual figure como mutuário o próprio contribuinte;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600" dirty="0"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Montserrat" panose="00000500000000000000" pitchFamily="2" charset="0"/>
              </a:rPr>
              <a:t>houver comprovação do efetivo ingresso do valor objeto do mútuo em conta bancária da empresa durante o exercício em que tenham sido apuradas eventuais diferenças de receita ou de compras;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600" dirty="0"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Montserrat" panose="00000500000000000000" pitchFamily="2" charset="0"/>
              </a:rPr>
              <a:t>o valor objeto do mútuo tenha sido:</a:t>
            </a:r>
          </a:p>
          <a:p>
            <a:pPr marL="0" indent="0" algn="just">
              <a:buNone/>
            </a:pPr>
            <a:endParaRPr lang="pt-BR" sz="16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1600" dirty="0">
                <a:latin typeface="Montserrat" panose="00000500000000000000" pitchFamily="2" charset="0"/>
              </a:rPr>
              <a:t>escriturado no Livro Caixa ou Razão à data em que efetivamente ingressou na conta bancária da empresa;</a:t>
            </a:r>
          </a:p>
          <a:p>
            <a:pPr marL="0" indent="0" algn="just">
              <a:buNone/>
            </a:pPr>
            <a:r>
              <a:rPr lang="pt-BR" sz="1600" dirty="0">
                <a:latin typeface="Montserrat" panose="00000500000000000000" pitchFamily="2" charset="0"/>
              </a:rPr>
              <a:t>informado na declaração de Imposto de Renda da pessoa física ou jurídica mutuante, nos casos em que o contrato de mútuo não tenha sido celebrado com instituição financeira oficial.</a:t>
            </a:r>
          </a:p>
        </p:txBody>
      </p:sp>
    </p:spTree>
    <p:extLst>
      <p:ext uri="{BB962C8B-B14F-4D97-AF65-F5344CB8AC3E}">
        <p14:creationId xmlns:p14="http://schemas.microsoft.com/office/powerpoint/2010/main" val="14265544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555526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Doações Financeiras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03165E-59ED-5512-DB30-72BEAA7A4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63" y="696218"/>
            <a:ext cx="8496944" cy="375106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Montserrat" panose="00000500000000000000" pitchFamily="2" charset="0"/>
              </a:rPr>
              <a:t>estiverem registradas no Livro Caixa ou Razão;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dirty="0"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Montserrat" panose="00000500000000000000" pitchFamily="2" charset="0"/>
              </a:rPr>
              <a:t>forem declaradas no Imposto de Renda do doador referente ao exercício financeiro analisado, com pagamento do Imposto sobre Transmissão Causa Mortis e Doação de Quaisquer Bens ou Direitos - ITCD, se devido;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dirty="0"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Montserrat" panose="00000500000000000000" pitchFamily="2" charset="0"/>
              </a:rPr>
              <a:t>comprovado o efetivo ingresso do valor doado em conta bancária da empresa durante o exercício em que tenham sido apuradas eventuais diferenças de receita ou de compras.</a:t>
            </a:r>
          </a:p>
        </p:txBody>
      </p:sp>
    </p:spTree>
    <p:extLst>
      <p:ext uri="{BB962C8B-B14F-4D97-AF65-F5344CB8AC3E}">
        <p14:creationId xmlns:p14="http://schemas.microsoft.com/office/powerpoint/2010/main" val="32521212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555526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Do uso do Capital Social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03165E-59ED-5512-DB30-72BEAA7A4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63" y="696218"/>
            <a:ext cx="8496944" cy="37510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Montserrat" panose="00000500000000000000" pitchFamily="2" charset="0"/>
              </a:rPr>
              <a:t>Apresentação do fluxo de caixa com a comprovação de extrato bancário desde o ano de seu ingresso no caixa da empresa.</a:t>
            </a:r>
          </a:p>
        </p:txBody>
      </p:sp>
    </p:spTree>
    <p:extLst>
      <p:ext uri="{BB962C8B-B14F-4D97-AF65-F5344CB8AC3E}">
        <p14:creationId xmlns:p14="http://schemas.microsoft.com/office/powerpoint/2010/main" val="30040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Objetivo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63229"/>
            <a:ext cx="8219256" cy="35313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b="0" i="0" dirty="0">
              <a:solidFill>
                <a:srgbClr val="3D474D"/>
              </a:solidFill>
              <a:effectLst/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200" b="0" i="0" dirty="0">
                <a:effectLst/>
                <a:latin typeface="Montserrat" panose="00000500000000000000" pitchFamily="2" charset="0"/>
              </a:rPr>
              <a:t>Capacitar contadores para aplicar metodologias de boas práticas e gestão de riscos fiscais no âmbito do Simples Nacional, com ênfase na correta interpretação e manejo dos eventos 378, 379 e 380, garantindo a conformidade fiscal das empresas e mitigando possíveis penalidades.</a:t>
            </a:r>
            <a:endParaRPr lang="pt-BR" sz="2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837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555526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Das Receitas Não Operacionais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03165E-59ED-5512-DB30-72BEAA7A4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63" y="696218"/>
            <a:ext cx="8496944" cy="37510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Montserrat" panose="00000500000000000000" pitchFamily="2" charset="0"/>
              </a:rPr>
              <a:t>Registradas nos Livros Caixa ou Razão, com a devida comprovação financeira e contratual.</a:t>
            </a:r>
          </a:p>
        </p:txBody>
      </p:sp>
    </p:spTree>
    <p:extLst>
      <p:ext uri="{BB962C8B-B14F-4D97-AF65-F5344CB8AC3E}">
        <p14:creationId xmlns:p14="http://schemas.microsoft.com/office/powerpoint/2010/main" val="39479722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27016"/>
            <a:ext cx="9036496" cy="555526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Pressuposto do Confronto entre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Receita x Despesa </a:t>
            </a: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621A5E-6342-683C-D3BC-FB7A6CBF86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307" y="1635646"/>
            <a:ext cx="7281385" cy="258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647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27016"/>
            <a:ext cx="9036496" cy="555526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endParaRPr lang="pt-BR" sz="36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BDA34F3-9FD1-AD12-69BD-8FE1BF303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351792"/>
            <a:ext cx="8136904" cy="386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275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B59AAC7-6019-C1A4-B5C0-071870D77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4126"/>
            <a:ext cx="9144000" cy="45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69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9502"/>
            <a:ext cx="9036496" cy="555526"/>
          </a:xfrm>
        </p:spPr>
        <p:txBody>
          <a:bodyPr>
            <a:noAutofit/>
          </a:bodyPr>
          <a:lstStyle/>
          <a:p>
            <a:r>
              <a:rPr lang="pt-BR" sz="3000" b="1" dirty="0">
                <a:latin typeface="Montserrat" panose="00000500000000000000" pitchFamily="2" charset="0"/>
                <a:cs typeface="MoolBoran" panose="020F0502020204030204" pitchFamily="34" charset="0"/>
              </a:rPr>
              <a:t>Tipos de Ingressos de Recursos (Polêmicos)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A231385C-DD2B-31FE-3B65-3C7FC2829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1"/>
            <a:ext cx="8229600" cy="317500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Montserrat" panose="00000500000000000000" pitchFamily="2" charset="0"/>
              </a:rPr>
              <a:t>Gorjetas destinadas aos empregados;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Montserrat" panose="00000500000000000000" pitchFamily="2" charset="0"/>
              </a:rPr>
              <a:t>Aportes de capital;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Montserrat" panose="00000500000000000000" pitchFamily="2" charset="0"/>
              </a:rPr>
              <a:t>Recebimentos de Empréstimos e Financiamentos;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Montserrat" panose="00000500000000000000" pitchFamily="2" charset="0"/>
              </a:rPr>
              <a:t>Restituições de Tributos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Montserrat" panose="00000500000000000000" pitchFamily="2" charset="0"/>
              </a:rPr>
              <a:t>Indenizações e Reparações;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Montserrat" panose="00000500000000000000" pitchFamily="2" charset="0"/>
              </a:rPr>
              <a:t>Vendas de Ativo Não Circulantes;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Montserrat" panose="00000500000000000000" pitchFamily="2" charset="0"/>
              </a:rPr>
              <a:t>Receitas de Juros e Multas de Aplicações Financeiras;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Montserrat" panose="00000500000000000000" pitchFamily="2" charset="0"/>
              </a:rPr>
              <a:t>Ganhos de Capital não operacional;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Montserrat" panose="00000500000000000000" pitchFamily="2" charset="0"/>
              </a:rPr>
              <a:t>Venda para entrega futura CFOP 5922;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000" dirty="0">
              <a:latin typeface="Montserrat" panose="00000500000000000000" pitchFamily="2" charset="0"/>
            </a:endParaRPr>
          </a:p>
        </p:txBody>
      </p:sp>
      <p:pic>
        <p:nvPicPr>
          <p:cNvPr id="5" name="Gráfico 21">
            <a:extLst>
              <a:ext uri="{FF2B5EF4-FFF2-40B4-BE49-F238E27FC236}">
                <a16:creationId xmlns:a16="http://schemas.microsoft.com/office/drawing/2014/main" id="{A99C12E1-85BE-DB3D-A8D3-39869ABAD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6" name="Gráfico 13">
            <a:extLst>
              <a:ext uri="{FF2B5EF4-FFF2-40B4-BE49-F238E27FC236}">
                <a16:creationId xmlns:a16="http://schemas.microsoft.com/office/drawing/2014/main" id="{39BEFB97-143D-42FA-4703-2F37A22AD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671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912"/>
            <a:ext cx="9360024" cy="555526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400" b="1" dirty="0">
                <a:latin typeface="Montserrat" panose="00000500000000000000" pitchFamily="2" charset="0"/>
                <a:cs typeface="MoolBoran" panose="020F0502020204030204" pitchFamily="34" charset="0"/>
              </a:rPr>
              <a:t>Evento 379 – Comércio – IN nº 24/2023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41589A3-05C1-5566-165F-9F0C52B16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16" y="1203598"/>
            <a:ext cx="871296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230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912"/>
            <a:ext cx="9360024" cy="555526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400" b="1" dirty="0">
                <a:latin typeface="Montserrat" panose="00000500000000000000" pitchFamily="2" charset="0"/>
                <a:cs typeface="MoolBoran" panose="020F0502020204030204" pitchFamily="34" charset="0"/>
              </a:rPr>
              <a:t>Evento 379 – Indústria – IN nº 24/2023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FBDCFD3-B980-C3D4-76A6-11CD60B090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78684"/>
            <a:ext cx="9144000" cy="16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837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912"/>
            <a:ext cx="9360024" cy="555526"/>
          </a:xfrm>
        </p:spPr>
        <p:txBody>
          <a:bodyPr>
            <a:noAutofit/>
          </a:bodyPr>
          <a:lstStyle/>
          <a:p>
            <a:b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</a:br>
            <a:r>
              <a:rPr lang="pt-BR" sz="3400" b="1" dirty="0">
                <a:latin typeface="Montserrat" panose="00000500000000000000" pitchFamily="2" charset="0"/>
                <a:cs typeface="MoolBoran" panose="020F0502020204030204" pitchFamily="34" charset="0"/>
              </a:rPr>
              <a:t>Evento 379 – Serviços – IN nº 24/2023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3926238-36E6-B07F-88C2-7DC118938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47614"/>
            <a:ext cx="914400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522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399"/>
            <a:ext cx="9360024" cy="555526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Validações das Despesas Operacionais e Não Operacionais</a:t>
            </a:r>
            <a:endParaRPr lang="pt-BR" sz="3400" b="1" dirty="0">
              <a:latin typeface="Montserrat" panose="00000500000000000000" pitchFamily="2" charset="0"/>
              <a:cs typeface="MoolBoran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A1BBFE-1590-862C-CA5F-C82E0E0320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63638"/>
            <a:ext cx="914400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102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9502"/>
            <a:ext cx="9036496" cy="555526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Evento 380 – Compras Líquidas 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A231385C-DD2B-31FE-3B65-3C7FC2829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591"/>
            <a:ext cx="8229600" cy="346303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Montserrat" panose="00000500000000000000" pitchFamily="2" charset="0"/>
              </a:rPr>
              <a:t>Compras para (Comercialização e Industrialização) com limite até 80% do ingresso de recursos </a:t>
            </a: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0A08A1-1F72-BBB8-871F-153343143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990" y="1846998"/>
            <a:ext cx="7658203" cy="26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6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graphicFrame>
        <p:nvGraphicFramePr>
          <p:cNvPr id="22" name="Espaço Reservado para Conteúdo 2">
            <a:extLst>
              <a:ext uri="{FF2B5EF4-FFF2-40B4-BE49-F238E27FC236}">
                <a16:creationId xmlns:a16="http://schemas.microsoft.com/office/drawing/2014/main" id="{9E5EA2CC-7CA0-83EB-7DE1-2D5022F749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210" y="123478"/>
          <a:ext cx="8980286" cy="4425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4A6E60-E73F-9D5F-5CAA-193E4CBB9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390298"/>
              </p:ext>
            </p:extLst>
          </p:nvPr>
        </p:nvGraphicFramePr>
        <p:xfrm>
          <a:off x="539552" y="843558"/>
          <a:ext cx="8064896" cy="362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234BA232-239D-8BF4-D9BE-E38839D0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53" y="45363"/>
            <a:ext cx="8229600" cy="857250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Montserrat" panose="00000500000000000000" pitchFamily="2" charset="0"/>
                <a:cs typeface="MoolBoran" panose="020F0502020204030204" pitchFamily="34" charset="0"/>
              </a:rPr>
              <a:t>Movimentações</a:t>
            </a:r>
          </a:p>
        </p:txBody>
      </p:sp>
    </p:spTree>
    <p:extLst>
      <p:ext uri="{BB962C8B-B14F-4D97-AF65-F5344CB8AC3E}">
        <p14:creationId xmlns:p14="http://schemas.microsoft.com/office/powerpoint/2010/main" val="9178416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5363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364"/>
            <a:ext cx="9035480" cy="4497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endParaRPr lang="pt-BR" sz="2000" dirty="0">
              <a:latin typeface="Montserrat" panose="00000500000000000000" pitchFamily="2" charset="0"/>
            </a:endParaRPr>
          </a:p>
          <a:p>
            <a:pPr marL="0" indent="0" algn="r">
              <a:buNone/>
            </a:pPr>
            <a:r>
              <a:rPr lang="pt-BR" sz="4400" b="1" i="1" dirty="0">
                <a:latin typeface="Montserrat" panose="00000500000000000000" pitchFamily="2" charset="0"/>
              </a:rPr>
              <a:t>“Mude seus pensamentos e você muda seu mundo” </a:t>
            </a:r>
          </a:p>
          <a:p>
            <a:pPr marL="0" indent="0" algn="r">
              <a:buNone/>
            </a:pPr>
            <a:r>
              <a:rPr lang="pt-BR" sz="2000" b="1" i="1" dirty="0">
                <a:solidFill>
                  <a:srgbClr val="FFC000"/>
                </a:solidFill>
                <a:latin typeface="Montserrat" panose="00000500000000000000" pitchFamily="2" charset="0"/>
              </a:rPr>
              <a:t>Norman Vicent Peale</a:t>
            </a:r>
          </a:p>
        </p:txBody>
      </p:sp>
    </p:spTree>
    <p:extLst>
      <p:ext uri="{BB962C8B-B14F-4D97-AF65-F5344CB8AC3E}">
        <p14:creationId xmlns:p14="http://schemas.microsoft.com/office/powerpoint/2010/main" val="118410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C721B0-EDA6-F761-AC88-B8CD382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501"/>
            <a:ext cx="8640960" cy="85725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Montserrat" panose="00000500000000000000" pitchFamily="2" charset="0"/>
                <a:cs typeface="MoolBoran" panose="020F0502020204030204" pitchFamily="34" charset="0"/>
              </a:rPr>
              <a:t>Simples Nacional - Definição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C33A7-D86D-2D79-40DD-44DF6921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63229"/>
            <a:ext cx="8219256" cy="35313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>
                <a:latin typeface="Montserrat" panose="00000500000000000000" pitchFamily="2" charset="0"/>
              </a:rPr>
              <a:t>Regime tributário diferenciado, simplificado e favorecido, previsto na Lei Complementar nº 123/2006, aplicável, a partir de 01.07.2007, exclusivamente às ME e às EPP que não incorrerem nas vedações estabelecidas na legislação.</a:t>
            </a:r>
          </a:p>
        </p:txBody>
      </p:sp>
    </p:spTree>
    <p:extLst>
      <p:ext uri="{BB962C8B-B14F-4D97-AF65-F5344CB8AC3E}">
        <p14:creationId xmlns:p14="http://schemas.microsoft.com/office/powerpoint/2010/main" val="11297730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2269</Words>
  <Application>Microsoft Office PowerPoint</Application>
  <PresentationFormat>Apresentação na tela (16:9)</PresentationFormat>
  <Paragraphs>246</Paragraphs>
  <Slides>80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80</vt:i4>
      </vt:variant>
    </vt:vector>
  </HeadingPairs>
  <TitlesOfParts>
    <vt:vector size="86" baseType="lpstr">
      <vt:lpstr>Aptos</vt:lpstr>
      <vt:lpstr>Arial</vt:lpstr>
      <vt:lpstr>Calibri</vt:lpstr>
      <vt:lpstr>Montserrat</vt:lpstr>
      <vt:lpstr>Wingdings</vt:lpstr>
      <vt:lpstr>Tema do Office</vt:lpstr>
      <vt:lpstr>Apresentação do PowerPoint</vt:lpstr>
      <vt:lpstr>Apresentação do PowerPoint</vt:lpstr>
      <vt:lpstr>Prof. Tiago Emerson</vt:lpstr>
      <vt:lpstr>Apresentação do PowerPoint</vt:lpstr>
      <vt:lpstr>Pesquisa </vt:lpstr>
      <vt:lpstr>Plano de Aula</vt:lpstr>
      <vt:lpstr>Objetivo </vt:lpstr>
      <vt:lpstr>Movimentações</vt:lpstr>
      <vt:lpstr>Simples Nacional - Definição</vt:lpstr>
      <vt:lpstr>Simples Nacional - Objetivo</vt:lpstr>
      <vt:lpstr>Simples Nacional - Histórico</vt:lpstr>
      <vt:lpstr>Simples Nacional - Arcabouços</vt:lpstr>
      <vt:lpstr>Simples Nacional - Princípios Constitucionais</vt:lpstr>
      <vt:lpstr>Capacidade Contribuitiva</vt:lpstr>
      <vt:lpstr>Da Inscrição e da Baixa</vt:lpstr>
      <vt:lpstr>Dos Tributos e Contribuições</vt:lpstr>
      <vt:lpstr>Dos Tributos e Contribuições</vt:lpstr>
      <vt:lpstr>Distribuição de Lucros</vt:lpstr>
      <vt:lpstr>Das Obrigações Fiscais e Acessórias</vt:lpstr>
      <vt:lpstr>Da Exclusão do Simples Nacional</vt:lpstr>
      <vt:lpstr>Da Exclusão do Simples Nacional</vt:lpstr>
      <vt:lpstr>Da Exclusão do Simples Nacional</vt:lpstr>
      <vt:lpstr>Da Exclusão do Simples Nacional</vt:lpstr>
      <vt:lpstr>Da Exclusão do Simples Nacional</vt:lpstr>
      <vt:lpstr>Da Exclusão do Simples Nacional</vt:lpstr>
      <vt:lpstr>Da Fiscalização</vt:lpstr>
      <vt:lpstr>Lei Estadual nº 18.665/2023</vt:lpstr>
      <vt:lpstr>Lei Estadual nº 18.665/2023</vt:lpstr>
      <vt:lpstr> Jornada para aplicação da Multa  </vt:lpstr>
      <vt:lpstr> Jornada para aplicação da Multa  </vt:lpstr>
      <vt:lpstr> Exercício nº 01  </vt:lpstr>
      <vt:lpstr> Resolução do Exercício nº 01 </vt:lpstr>
      <vt:lpstr> Exercício nº 02 </vt:lpstr>
      <vt:lpstr> Resolução - Exercício nº 02 </vt:lpstr>
      <vt:lpstr> Exercício nº 03 </vt:lpstr>
      <vt:lpstr> Resolução - Exercício nº 03 </vt:lpstr>
      <vt:lpstr>Evolução da Administração Tributária</vt:lpstr>
      <vt:lpstr>Malhas Fiscais</vt:lpstr>
      <vt:lpstr> Cruzamentos de Informações</vt:lpstr>
      <vt:lpstr>Apresentação do PowerPoint</vt:lpstr>
      <vt:lpstr>  Simples Nacional - Conceitos  </vt:lpstr>
      <vt:lpstr>Evento 379</vt:lpstr>
      <vt:lpstr>Caso Prático Evento 379 Exercício 2023</vt:lpstr>
      <vt:lpstr>Caso Prático Evento 379 </vt:lpstr>
      <vt:lpstr> Exercício nº 04 </vt:lpstr>
      <vt:lpstr> Resolução - Exercício nº 04 </vt:lpstr>
      <vt:lpstr> Resolução - Exercício nº 04 </vt:lpstr>
      <vt:lpstr> Exercício nº 05 </vt:lpstr>
      <vt:lpstr> Resolução - Exercício nº 05 </vt:lpstr>
      <vt:lpstr> Resolução - Exercício nº 05 </vt:lpstr>
      <vt:lpstr>Evento 380</vt:lpstr>
      <vt:lpstr>Caso Prático Evento 380 Exercício 2023</vt:lpstr>
      <vt:lpstr>Caso Prático Evento 380</vt:lpstr>
      <vt:lpstr>Exercício – nº 06</vt:lpstr>
      <vt:lpstr>Resolução – Exercício nº 06</vt:lpstr>
      <vt:lpstr>Bonificação de Mercadorias Cosit nº 37/2023</vt:lpstr>
      <vt:lpstr>Apresentação do PowerPoint</vt:lpstr>
      <vt:lpstr>Apresentação do PowerPoint</vt:lpstr>
      <vt:lpstr>Apresentação do PowerPoint</vt:lpstr>
      <vt:lpstr>Defesa Prévia</vt:lpstr>
      <vt:lpstr>Metodologia para Defesa Prévia</vt:lpstr>
      <vt:lpstr>Metodologia para Defesa Prévia</vt:lpstr>
      <vt:lpstr>Metodologia para Defesa Prévia</vt:lpstr>
      <vt:lpstr>Metodologia para Defesa Prévia</vt:lpstr>
      <vt:lpstr>Metodologia para Defesa Prévia</vt:lpstr>
      <vt:lpstr>Comprovação de Ingressos</vt:lpstr>
      <vt:lpstr>Empréstimos por Mútuo</vt:lpstr>
      <vt:lpstr>Doações Financeiras</vt:lpstr>
      <vt:lpstr>Do uso do Capital Social</vt:lpstr>
      <vt:lpstr>Das Receitas Não Operacionais</vt:lpstr>
      <vt:lpstr>  Pressuposto do Confronto entre Receita x Despesa  </vt:lpstr>
      <vt:lpstr>   </vt:lpstr>
      <vt:lpstr>Apresentação do PowerPoint</vt:lpstr>
      <vt:lpstr>Tipos de Ingressos de Recursos (Polêmicos)</vt:lpstr>
      <vt:lpstr> Evento 379 – Comércio – IN nº 24/2023</vt:lpstr>
      <vt:lpstr> Evento 379 – Indústria – IN nº 24/2023</vt:lpstr>
      <vt:lpstr> Evento 379 – Serviços – IN nº 24/2023</vt:lpstr>
      <vt:lpstr>Validações das Despesas Operacionais e Não Operacionais</vt:lpstr>
      <vt:lpstr>Evento 380 – Compras Líquidas </vt:lpstr>
      <vt:lpstr>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AssPres</dc:creator>
  <cp:lastModifiedBy>Nogueira Maia</cp:lastModifiedBy>
  <cp:revision>69</cp:revision>
  <dcterms:created xsi:type="dcterms:W3CDTF">2023-10-24T18:12:16Z</dcterms:created>
  <dcterms:modified xsi:type="dcterms:W3CDTF">2024-08-30T16:10:45Z</dcterms:modified>
</cp:coreProperties>
</file>